
<file path=[Content_Types].xml><?xml version="1.0" encoding="utf-8"?>
<Types xmlns="http://schemas.openxmlformats.org/package/2006/content-types">
  <Default Extension="vml" ContentType="application/vnd.openxmlformats-officedocument.vmlDrawing"/>
  <Default Extension="png" ContentType="image/png"/>
  <Default Extension="wdp" ContentType="image/vnd.ms-photo"/>
  <Default Extension="gif" ContentType="image/gif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ctiveX/activeX1.bin" ContentType="application/vnd.ms-office.activeX"/>
  <Override PartName="/ppt/activeX/activeX1.xml" ContentType="application/vnd.ms-office.activeX+xml"/>
  <Override PartName="/ppt/activeX/activeX2.bin" ContentType="application/vnd.ms-office.activeX"/>
  <Override PartName="/ppt/activeX/activeX2.xml" ContentType="application/vnd.ms-office.activeX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3"/>
    <p:sldMasterId id="2147483681" r:id="rId4"/>
    <p:sldMasterId id="2147483693" r:id="rId5"/>
  </p:sldMasterIdLst>
  <p:notesMasterIdLst>
    <p:notesMasterId r:id="rId7"/>
  </p:notesMasterIdLst>
  <p:handoutMasterIdLst>
    <p:handoutMasterId r:id="rId44"/>
  </p:handoutMasterIdLst>
  <p:sldIdLst>
    <p:sldId id="629" r:id="rId6"/>
    <p:sldId id="632" r:id="rId8"/>
    <p:sldId id="634" r:id="rId9"/>
    <p:sldId id="633" r:id="rId10"/>
    <p:sldId id="656" r:id="rId11"/>
    <p:sldId id="657" r:id="rId12"/>
    <p:sldId id="658" r:id="rId13"/>
    <p:sldId id="659" r:id="rId14"/>
    <p:sldId id="660" r:id="rId15"/>
    <p:sldId id="661" r:id="rId16"/>
    <p:sldId id="662" r:id="rId17"/>
    <p:sldId id="663" r:id="rId18"/>
    <p:sldId id="696" r:id="rId19"/>
    <p:sldId id="845" r:id="rId20"/>
    <p:sldId id="664" r:id="rId21"/>
    <p:sldId id="665" r:id="rId22"/>
    <p:sldId id="702" r:id="rId23"/>
    <p:sldId id="703" r:id="rId24"/>
    <p:sldId id="704" r:id="rId25"/>
    <p:sldId id="705" r:id="rId26"/>
    <p:sldId id="695" r:id="rId27"/>
    <p:sldId id="667" r:id="rId28"/>
    <p:sldId id="697" r:id="rId29"/>
    <p:sldId id="698" r:id="rId30"/>
    <p:sldId id="699" r:id="rId31"/>
    <p:sldId id="700" r:id="rId32"/>
    <p:sldId id="701" r:id="rId33"/>
    <p:sldId id="706" r:id="rId34"/>
    <p:sldId id="669" r:id="rId35"/>
    <p:sldId id="670" r:id="rId36"/>
    <p:sldId id="671" r:id="rId37"/>
    <p:sldId id="672" r:id="rId38"/>
    <p:sldId id="673" r:id="rId39"/>
    <p:sldId id="896" r:id="rId40"/>
    <p:sldId id="897" r:id="rId41"/>
    <p:sldId id="680" r:id="rId42"/>
    <p:sldId id="707" r:id="rId43"/>
  </p:sldIdLst>
  <p:sldSz cx="12192000" cy="6858000"/>
  <p:notesSz cx="6797675" cy="9926320"/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33"/>
    <a:srgbClr val="009999"/>
    <a:srgbClr val="990000"/>
    <a:srgbClr val="9900FF"/>
    <a:srgbClr val="33CC3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6" autoAdjust="0"/>
    <p:restoredTop sz="88563" autoAdjust="0"/>
  </p:normalViewPr>
  <p:slideViewPr>
    <p:cSldViewPr snapToGrid="0">
      <p:cViewPr varScale="1">
        <p:scale>
          <a:sx n="48" d="100"/>
          <a:sy n="48" d="100"/>
        </p:scale>
        <p:origin x="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8" Type="http://schemas.openxmlformats.org/officeDocument/2006/relationships/tags" Target="tags/tag7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047E3-53E2-4A79-8481-92B1A432C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B2033-7FC0-413F-AC62-F4F26531D8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C4477-9004-4BC5-8075-5435205821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GB" dirty="0"/>
              <a:t>亲本为纯合且只有一个等位基因不同的</a:t>
            </a:r>
            <a:r>
              <a:rPr lang="zh-CN" altLang="en-GB" dirty="0"/>
              <a:t>杂交</a:t>
            </a:r>
            <a:endParaRPr lang="zh-CN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画方块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ECF86B-CCFD-9A4A-9F15-37F1CCE5E3D0}" type="slidenum">
              <a:rPr lang="en-US"/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/>
              <a:t>Is this pedigree dominant or recessive?</a:t>
            </a:r>
            <a:endParaRPr lang="en-US" sz="1000"/>
          </a:p>
          <a:p>
            <a:endParaRPr lang="en-US"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ECF86B-CCFD-9A4A-9F15-37F1CCE5E3D0}" type="slidenum">
              <a:rPr lang="en-US"/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/>
              <a:t>Is this pedigree dominant or recessive?</a:t>
            </a:r>
            <a:endParaRPr lang="en-US" sz="1000"/>
          </a:p>
          <a:p>
            <a:endParaRPr lang="en-US"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24C33-C1B8-4970-8C85-4C63BDDA289E}" type="slidenum">
              <a:rPr lang="en-GB" smtClean="0">
                <a:solidFill>
                  <a:prstClr val="black"/>
                </a:solidFill>
              </a:rPr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书写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书写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书写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GB" altLang="zh-CN" sz="1200" b="1" dirty="0">
                <a:solidFill>
                  <a:schemeClr val="tx1"/>
                </a:solidFill>
              </a:rPr>
            </a:fld>
            <a:endParaRPr lang="en-GB" altLang="zh-CN" sz="1200" b="1" dirty="0">
              <a:solidFill>
                <a:schemeClr val="tx1"/>
              </a:solidFill>
            </a:endParaRPr>
          </a:p>
        </p:txBody>
      </p:sp>
      <p:sp>
        <p:nvSpPr>
          <p:cNvPr id="90116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numCol="1" anchor="t" anchorCtr="0" compatLnSpc="1"/>
          <a:p>
            <a:pPr lvl="0" eaLnBrk="1" hangingPunct="1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There are several types of haemophilia:</a:t>
            </a:r>
            <a:endParaRPr lang="en-GB" altLang="zh-CN"/>
          </a:p>
          <a:p>
            <a:pPr lvl="0">
              <a:buChar char="•"/>
            </a:pPr>
            <a:r>
              <a:rPr lang="en-GB" altLang="zh-CN"/>
              <a:t> people with haemophilia A, the most common type (about 90% of cases), are missing clotting factor VIII</a:t>
            </a:r>
            <a:endParaRPr lang="en-GB" altLang="zh-CN"/>
          </a:p>
          <a:p>
            <a:pPr lvl="0">
              <a:buChar char="•"/>
            </a:pPr>
            <a:r>
              <a:rPr lang="en-GB" altLang="zh-CN"/>
              <a:t> people with haemophilia B are missing clotting factor IX</a:t>
            </a:r>
            <a:endParaRPr lang="en-GB" altLang="zh-CN"/>
          </a:p>
          <a:p>
            <a:pPr lvl="0">
              <a:buChar char="•"/>
            </a:pPr>
            <a:r>
              <a:rPr lang="en-GB" altLang="zh-CN"/>
              <a:t> people with haemophilia C are missing clotting factor XI</a:t>
            </a:r>
            <a:endParaRPr lang="en-GB" altLang="zh-CN"/>
          </a:p>
        </p:txBody>
      </p:sp>
      <p:sp>
        <p:nvSpPr>
          <p:cNvPr id="90119" name="Rectangle 10"/>
          <p:cNvSpPr txBox="1">
            <a:spLocks noGrp="1"/>
          </p:cNvSpPr>
          <p:nvPr/>
        </p:nvSpPr>
        <p:spPr>
          <a:xfrm>
            <a:off x="1574800" y="88900"/>
            <a:ext cx="3835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>
              <a:spcBef>
                <a:spcPct val="0"/>
              </a:spcBef>
            </a:pPr>
            <a:r>
              <a:rPr lang="en-GB" altLang="zh-CN" sz="1200" b="1">
                <a:solidFill>
                  <a:schemeClr val="tx1"/>
                </a:solidFill>
              </a:rPr>
              <a:t>Boardworks A2 Biology </a:t>
            </a:r>
            <a:endParaRPr lang="en-GB" altLang="zh-CN" sz="1200" b="1">
              <a:solidFill>
                <a:schemeClr val="tx1"/>
              </a:solidFill>
            </a:endParaRPr>
          </a:p>
          <a:p>
            <a:pPr lvl="0" algn="ctr">
              <a:spcBef>
                <a:spcPct val="0"/>
              </a:spcBef>
            </a:pPr>
            <a:r>
              <a:rPr lang="en-GB" altLang="zh-CN" sz="1200" b="1">
                <a:solidFill>
                  <a:schemeClr val="tx1"/>
                </a:solidFill>
              </a:rPr>
              <a:t>Inheritance</a:t>
            </a:r>
            <a:endParaRPr lang="en-GB" altLang="zh-CN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幻灯片图像占位符 2426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42691" name="文本占位符 242690"/>
          <p:cNvSpPr/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  <p:sp>
        <p:nvSpPr>
          <p:cNvPr id="242692" name="Rectangle 10"/>
          <p:cNvSpPr txBox="1">
            <a:spLocks noGrp="1"/>
          </p:cNvSpPr>
          <p:nvPr/>
        </p:nvSpPr>
        <p:spPr>
          <a:xfrm>
            <a:off x="1574800" y="88900"/>
            <a:ext cx="3835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>
              <a:spcBef>
                <a:spcPct val="0"/>
              </a:spcBef>
            </a:pPr>
            <a:r>
              <a:rPr lang="en-GB" altLang="zh-CN" sz="1200" b="1">
                <a:solidFill>
                  <a:schemeClr val="tx1"/>
                </a:solidFill>
              </a:rPr>
              <a:t>Boardworks A2 Biology </a:t>
            </a:r>
            <a:endParaRPr lang="en-GB" altLang="zh-CN" sz="1200" b="1">
              <a:solidFill>
                <a:schemeClr val="tx1"/>
              </a:solidFill>
            </a:endParaRPr>
          </a:p>
          <a:p>
            <a:pPr lvl="0" algn="ctr">
              <a:spcBef>
                <a:spcPct val="0"/>
              </a:spcBef>
            </a:pPr>
            <a:r>
              <a:rPr lang="en-GB" altLang="zh-CN" sz="1200" b="1">
                <a:solidFill>
                  <a:schemeClr val="tx1"/>
                </a:solidFill>
              </a:rPr>
              <a:t>Inheritance</a:t>
            </a:r>
            <a:endParaRPr lang="en-GB" altLang="zh-CN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书写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0EA6-9028-416D-8663-88557430A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-73619" y="-23237"/>
            <a:ext cx="1872052" cy="6881239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ant-leaf-1556769.jpg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2293013"/>
            <a:ext cx="12208304" cy="456498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11024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102490"/>
            <a:ext cx="12192000" cy="1190524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733690" y="2878346"/>
            <a:ext cx="8724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/>
            <a:r>
              <a:rPr lang="en-GB" sz="7200">
                <a:solidFill>
                  <a:prstClr val="white"/>
                </a:solidFill>
                <a:latin typeface="Franklin Gothic Book" panose="020B0503020102020204"/>
                <a:cs typeface="Franklin Gothic Book" panose="020B0503020102020204"/>
              </a:rPr>
              <a:t>The Complete Course Presentation Pack</a:t>
            </a:r>
            <a:endParaRPr lang="en-GB" sz="5865">
              <a:solidFill>
                <a:prstClr val="white"/>
              </a:solidFill>
              <a:latin typeface="Franklin Gothic Book" panose="020B0503020102020204"/>
              <a:cs typeface="Franklin Gothic Book" panose="020B0503020102020204"/>
            </a:endParaRPr>
          </a:p>
        </p:txBody>
      </p:sp>
      <p:sp>
        <p:nvSpPr>
          <p:cNvPr id="14" name="Rectangle 13"/>
          <p:cNvSpPr/>
          <p:nvPr userDrawn="1"/>
        </p:nvSpPr>
        <p:spPr>
          <a:xfrm rot="16200000">
            <a:off x="10924287" y="5657803"/>
            <a:ext cx="2227678" cy="307752"/>
          </a:xfrm>
          <a:prstGeom prst="rect">
            <a:avLst/>
          </a:prstGeom>
        </p:spPr>
        <p:txBody>
          <a:bodyPr wrap="none" lIns="121897" tIns="60948" rIns="121897" bIns="60948">
            <a:spAutoFit/>
          </a:bodyPr>
          <a:lstStyle/>
          <a:p>
            <a:pPr algn="ctr" defTabSz="609600"/>
            <a:r>
              <a:rPr lang="en-US" sz="1200">
                <a:solidFill>
                  <a:srgbClr val="FFFFFF"/>
                </a:solidFill>
              </a:rPr>
              <a:t>Copyright © 2017 Henry Exham</a:t>
            </a: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9" name="Picture 18" descr="if_youtube_circle_29471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6603" y="6215735"/>
            <a:ext cx="480000" cy="480000"/>
          </a:xfrm>
          <a:prstGeom prst="rect">
            <a:avLst/>
          </a:prstGeom>
        </p:spPr>
      </p:pic>
      <p:pic>
        <p:nvPicPr>
          <p:cNvPr id="20" name="Picture 19" descr="if_twitter_circle_294709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297683" y="6215735"/>
            <a:ext cx="480000" cy="480000"/>
          </a:xfrm>
          <a:prstGeom prst="rect">
            <a:avLst/>
          </a:prstGeom>
        </p:spPr>
      </p:pic>
      <p:pic>
        <p:nvPicPr>
          <p:cNvPr id="21" name="Picture 20" descr="if_facebook_circle_294710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95523" y="6215735"/>
            <a:ext cx="480000" cy="480000"/>
          </a:xfrm>
          <a:prstGeom prst="rect">
            <a:avLst/>
          </a:prstGeom>
        </p:spPr>
      </p:pic>
      <p:pic>
        <p:nvPicPr>
          <p:cNvPr id="22" name="Picture 21" descr="if_linkedin_circle_294706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848763" y="6215735"/>
            <a:ext cx="480000" cy="48000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0" y="6686660"/>
            <a:ext cx="3902005" cy="17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535">
                <a:solidFill>
                  <a:srgbClr val="FFFFFF"/>
                </a:solidFill>
              </a:rPr>
              <a:t>Icons CC </a:t>
            </a:r>
            <a:r>
              <a:rPr lang="en-US" sz="535">
                <a:solidFill>
                  <a:srgbClr val="FFFFFF"/>
                </a:solidFill>
              </a:rPr>
              <a:t>–</a:t>
            </a:r>
            <a:r>
              <a:rPr lang="en-US" sz="535">
                <a:solidFill>
                  <a:srgbClr val="FFFFFF"/>
                </a:solidFill>
              </a:rPr>
              <a:t> The Pink Group</a:t>
            </a:r>
            <a:endParaRPr lang="en-US" sz="535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 userDrawn="1"/>
        </p:nvSpPr>
        <p:spPr>
          <a:xfrm>
            <a:off x="1733690" y="2692712"/>
            <a:ext cx="8724621" cy="2745304"/>
          </a:xfrm>
          <a:prstGeom prst="roundRect">
            <a:avLst/>
          </a:prstGeom>
          <a:noFill/>
          <a:ln w="57150" cmpd="thinThick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US" sz="2400">
              <a:ln>
                <a:solidFill>
                  <a:srgbClr val="9BBB59">
                    <a:lumMod val="50000"/>
                  </a:srgbClr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25" name="Picture 24" descr="Logomain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910117" y="4302735"/>
            <a:ext cx="1012747" cy="254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48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80000"/>
            <a:ext cx="12192000" cy="480000"/>
          </a:xfrm>
          <a:prstGeom prst="rect">
            <a:avLst/>
          </a:prstGeom>
          <a:solidFill>
            <a:srgbClr val="C3D69B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8105"/>
            <a:ext cx="10972800" cy="56533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0653871" y="6485592"/>
            <a:ext cx="1538132" cy="365125"/>
          </a:xfrm>
        </p:spPr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56680" y="-43996"/>
            <a:ext cx="10972800" cy="409575"/>
          </a:xfrm>
        </p:spPr>
        <p:txBody>
          <a:bodyPr>
            <a:noAutofit/>
          </a:bodyPr>
          <a:lstStyle>
            <a:lvl1pPr marL="0" indent="0">
              <a:buNone/>
              <a:defRPr sz="2665" b="0" cap="none" spc="0">
                <a:ln>
                  <a:noFill/>
                </a:ln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894430" y="6317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/>
            <a:endParaRPr lang="en-GB" sz="2400">
              <a:solidFill>
                <a:prstClr val="black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56684" y="460828"/>
            <a:ext cx="6695016" cy="312411"/>
          </a:xfrm>
        </p:spPr>
        <p:txBody>
          <a:bodyPr>
            <a:noAutofit/>
          </a:bodyPr>
          <a:lstStyle>
            <a:lvl1pPr marL="0" indent="0">
              <a:buNone/>
              <a:defRPr sz="2665" b="0" cap="none" spc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text y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668" y="6676756"/>
            <a:ext cx="1563843" cy="246197"/>
          </a:xfrm>
          <a:prstGeom prst="rect">
            <a:avLst/>
          </a:prstGeom>
        </p:spPr>
        <p:txBody>
          <a:bodyPr wrap="none" lIns="121897" tIns="60948" rIns="121897" bIns="60948">
            <a:spAutoFit/>
          </a:bodyPr>
          <a:lstStyle/>
          <a:p>
            <a:pPr algn="ctr" defTabSz="609600"/>
            <a:r>
              <a:rPr lang="en-US" sz="800">
                <a:solidFill>
                  <a:prstClr val="black"/>
                </a:solidFill>
              </a:rPr>
              <a:t>Copyright © 2018 Henry Exham</a:t>
            </a:r>
            <a:endParaRPr lang="en-US" sz="800">
              <a:solidFill>
                <a:prstClr val="black"/>
              </a:solidFill>
            </a:endParaRPr>
          </a:p>
        </p:txBody>
      </p:sp>
      <p:pic>
        <p:nvPicPr>
          <p:cNvPr id="12" name="Picture 11" descr="Screen Shot 2015-06-03 at 07.41.31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100000" l="9820" r="89980">
                        <a14:foregroundMark x1="47896" y1="67045" x2="47896" y2="67045"/>
                        <a14:foregroundMark x1="29459" y1="72443" x2="21242" y2="75426"/>
                        <a14:foregroundMark x1="21042" y1="75710" x2="15230" y2="88068"/>
                        <a14:foregroundMark x1="15230" y1="88352" x2="13226" y2="99858"/>
                        <a14:foregroundMark x1="66934" y1="72869" x2="73948" y2="75710"/>
                        <a14:foregroundMark x1="74349" y1="75852" x2="84770" y2="91761"/>
                        <a14:foregroundMark x1="87976" y1="97727" x2="86974" y2="99858"/>
                        <a14:foregroundMark x1="29659" y1="73153" x2="37876" y2="81392"/>
                        <a14:foregroundMark x1="37475" y1="81250" x2="36072" y2="83807"/>
                        <a14:foregroundMark x1="35872" y1="84233" x2="48697" y2="89205"/>
                        <a14:foregroundMark x1="35872" y1="87784" x2="35872" y2="87784"/>
                        <a14:foregroundMark x1="35872" y1="87784" x2="35872" y2="87784"/>
                        <a14:foregroundMark x1="66533" y1="73722" x2="60521" y2="78125"/>
                        <a14:foregroundMark x1="60120" y1="78409" x2="52505" y2="80398"/>
                        <a14:foregroundMark x1="43287" y1="80540" x2="33868" y2="77273"/>
                        <a14:foregroundMark x1="66934" y1="74006" x2="61723" y2="77131"/>
                        <a14:foregroundMark x1="64128" y1="76278" x2="60321" y2="81534"/>
                        <a14:foregroundMark x1="60321" y1="81534" x2="61723" y2="84375"/>
                        <a14:foregroundMark x1="58317" y1="89489" x2="58317" y2="89489"/>
                        <a14:foregroundMark x1="58317" y1="89489" x2="58317" y2="89489"/>
                        <a14:foregroundMark x1="58317" y1="89489" x2="58317" y2="89489"/>
                        <a14:foregroundMark x1="62525" y1="90625" x2="62525" y2="90625"/>
                        <a14:foregroundMark x1="62525" y1="90625" x2="62525" y2="90625"/>
                        <a14:foregroundMark x1="62525" y1="90625" x2="62525" y2="90625"/>
                        <a14:foregroundMark x1="62525" y1="90625" x2="62525" y2="90625"/>
                        <a14:foregroundMark x1="58517" y1="92756" x2="58517" y2="92756"/>
                        <a14:foregroundMark x1="58517" y1="92756" x2="58517" y2="92756"/>
                        <a14:foregroundMark x1="58517" y1="92756" x2="58517" y2="92756"/>
                        <a14:foregroundMark x1="63727" y1="93040" x2="63727" y2="93040"/>
                        <a14:foregroundMark x1="70341" y1="95028" x2="70341" y2="95028"/>
                        <a14:foregroundMark x1="70341" y1="95028" x2="70341" y2="95028"/>
                        <a14:foregroundMark x1="63126" y1="97017" x2="63126" y2="97017"/>
                        <a14:foregroundMark x1="63126" y1="97017" x2="63126" y2="97017"/>
                        <a14:foregroundMark x1="75952" y1="97727" x2="75952" y2="97727"/>
                        <a14:foregroundMark x1="84770" y1="91903" x2="87976" y2="97727"/>
                        <a14:foregroundMark x1="67335" y1="74148" x2="72946" y2="76420"/>
                        <a14:foregroundMark x1="73146" y1="76989" x2="82164" y2="90341"/>
                        <a14:foregroundMark x1="82365" y1="90909" x2="86373" y2="98153"/>
                        <a14:foregroundMark x1="62124" y1="84091" x2="68136" y2="84943"/>
                        <a14:foregroundMark x1="61122" y1="84375" x2="48096" y2="90057"/>
                        <a14:foregroundMark x1="29259" y1="73580" x2="21844" y2="76420"/>
                        <a14:foregroundMark x1="22044" y1="76705" x2="13828" y2="98011"/>
                        <a14:foregroundMark x1="16232" y1="93040" x2="14830" y2="99858"/>
                        <a14:foregroundMark x1="47295" y1="75568" x2="47295" y2="75568"/>
                        <a14:foregroundMark x1="29659" y1="88068" x2="36473" y2="96023"/>
                        <a14:foregroundMark x1="68136" y1="87074" x2="57515" y2="97585"/>
                        <a14:foregroundMark x1="49900" y1="95597" x2="49900" y2="98438"/>
                        <a14:backgroundMark x1="61723" y1="83949" x2="47495" y2="89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2432" y="0"/>
            <a:ext cx="711429" cy="96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11521825" y="799425"/>
            <a:ext cx="96000" cy="52307"/>
          </a:xfrm>
          <a:prstGeom prst="line">
            <a:avLst/>
          </a:prstGeom>
          <a:ln w="317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4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80000"/>
            <a:ext cx="12192000" cy="480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8105"/>
            <a:ext cx="10972800" cy="56533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10759042" y="6492876"/>
            <a:ext cx="1432961" cy="365125"/>
          </a:xfrm>
        </p:spPr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56680" y="-22665"/>
            <a:ext cx="10972800" cy="409575"/>
          </a:xfrm>
        </p:spPr>
        <p:txBody>
          <a:bodyPr>
            <a:noAutofit/>
          </a:bodyPr>
          <a:lstStyle>
            <a:lvl1pPr marL="0" indent="0">
              <a:buNone/>
              <a:defRPr sz="2665" b="0" cap="none" spc="0">
                <a:ln>
                  <a:noFill/>
                </a:ln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894430" y="6317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/>
            <a:endParaRPr lang="en-GB" sz="2400">
              <a:solidFill>
                <a:prstClr val="black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56684" y="462605"/>
            <a:ext cx="6695016" cy="312411"/>
          </a:xfrm>
        </p:spPr>
        <p:txBody>
          <a:bodyPr>
            <a:noAutofit/>
          </a:bodyPr>
          <a:lstStyle>
            <a:lvl1pPr marL="0" indent="0">
              <a:buNone/>
              <a:defRPr sz="2665" b="0" cap="none" spc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text y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668" y="6676756"/>
            <a:ext cx="1563843" cy="246197"/>
          </a:xfrm>
          <a:prstGeom prst="rect">
            <a:avLst/>
          </a:prstGeom>
        </p:spPr>
        <p:txBody>
          <a:bodyPr wrap="none" lIns="121897" tIns="60948" rIns="121897" bIns="60948">
            <a:spAutoFit/>
          </a:bodyPr>
          <a:lstStyle/>
          <a:p>
            <a:pPr algn="ctr" defTabSz="609600"/>
            <a:r>
              <a:rPr lang="en-US" sz="800">
                <a:solidFill>
                  <a:prstClr val="black"/>
                </a:solidFill>
              </a:rPr>
              <a:t>Copyright © 2018 Henry Exham</a:t>
            </a:r>
            <a:endParaRPr lang="en-US" sz="800">
              <a:solidFill>
                <a:prstClr val="black"/>
              </a:solidFill>
            </a:endParaRPr>
          </a:p>
        </p:txBody>
      </p:sp>
      <p:pic>
        <p:nvPicPr>
          <p:cNvPr id="12" name="Picture 11" descr="Screen Shot 2015-06-03 at 07.41.31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100000" l="9820" r="89980">
                        <a14:foregroundMark x1="47896" y1="67045" x2="47896" y2="67045"/>
                        <a14:foregroundMark x1="29459" y1="72443" x2="21242" y2="75426"/>
                        <a14:foregroundMark x1="21042" y1="75710" x2="15230" y2="88068"/>
                        <a14:foregroundMark x1="15230" y1="88352" x2="13226" y2="99858"/>
                        <a14:foregroundMark x1="66934" y1="72869" x2="73948" y2="75710"/>
                        <a14:foregroundMark x1="74349" y1="75852" x2="84770" y2="91761"/>
                        <a14:foregroundMark x1="87976" y1="97727" x2="86974" y2="99858"/>
                        <a14:foregroundMark x1="29659" y1="73153" x2="37876" y2="81392"/>
                        <a14:foregroundMark x1="37475" y1="81250" x2="36072" y2="83807"/>
                        <a14:foregroundMark x1="35872" y1="84233" x2="48697" y2="89205"/>
                        <a14:foregroundMark x1="35872" y1="87784" x2="35872" y2="87784"/>
                        <a14:foregroundMark x1="35872" y1="87784" x2="35872" y2="87784"/>
                        <a14:foregroundMark x1="66533" y1="73722" x2="60521" y2="78125"/>
                        <a14:foregroundMark x1="60120" y1="78409" x2="52505" y2="80398"/>
                        <a14:foregroundMark x1="43287" y1="80540" x2="33868" y2="77273"/>
                        <a14:foregroundMark x1="66934" y1="74006" x2="61723" y2="77131"/>
                        <a14:foregroundMark x1="64128" y1="76278" x2="60321" y2="81534"/>
                        <a14:foregroundMark x1="60321" y1="81534" x2="61723" y2="84375"/>
                        <a14:foregroundMark x1="58317" y1="89489" x2="58317" y2="89489"/>
                        <a14:foregroundMark x1="58317" y1="89489" x2="58317" y2="89489"/>
                        <a14:foregroundMark x1="58317" y1="89489" x2="58317" y2="89489"/>
                        <a14:foregroundMark x1="62525" y1="90625" x2="62525" y2="90625"/>
                        <a14:foregroundMark x1="62525" y1="90625" x2="62525" y2="90625"/>
                        <a14:foregroundMark x1="62525" y1="90625" x2="62525" y2="90625"/>
                        <a14:foregroundMark x1="62525" y1="90625" x2="62525" y2="90625"/>
                        <a14:foregroundMark x1="58517" y1="92756" x2="58517" y2="92756"/>
                        <a14:foregroundMark x1="58517" y1="92756" x2="58517" y2="92756"/>
                        <a14:foregroundMark x1="58517" y1="92756" x2="58517" y2="92756"/>
                        <a14:foregroundMark x1="63727" y1="93040" x2="63727" y2="93040"/>
                        <a14:foregroundMark x1="70341" y1="95028" x2="70341" y2="95028"/>
                        <a14:foregroundMark x1="70341" y1="95028" x2="70341" y2="95028"/>
                        <a14:foregroundMark x1="63126" y1="97017" x2="63126" y2="97017"/>
                        <a14:foregroundMark x1="63126" y1="97017" x2="63126" y2="97017"/>
                        <a14:foregroundMark x1="75952" y1="97727" x2="75952" y2="97727"/>
                        <a14:foregroundMark x1="84770" y1="91903" x2="87976" y2="97727"/>
                        <a14:foregroundMark x1="67335" y1="74148" x2="72946" y2="76420"/>
                        <a14:foregroundMark x1="73146" y1="76989" x2="82164" y2="90341"/>
                        <a14:foregroundMark x1="82365" y1="90909" x2="86373" y2="98153"/>
                        <a14:foregroundMark x1="62124" y1="84091" x2="68136" y2="84943"/>
                        <a14:foregroundMark x1="61122" y1="84375" x2="48096" y2="90057"/>
                        <a14:foregroundMark x1="29259" y1="73580" x2="21844" y2="76420"/>
                        <a14:foregroundMark x1="22044" y1="76705" x2="13828" y2="98011"/>
                        <a14:foregroundMark x1="16232" y1="93040" x2="14830" y2="99858"/>
                        <a14:foregroundMark x1="47295" y1="75568" x2="47295" y2="75568"/>
                        <a14:foregroundMark x1="29659" y1="88068" x2="36473" y2="96023"/>
                        <a14:foregroundMark x1="68136" y1="87074" x2="57515" y2="97585"/>
                        <a14:foregroundMark x1="49900" y1="95597" x2="49900" y2="98438"/>
                        <a14:backgroundMark x1="61723" y1="83949" x2="47495" y2="89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2432" y="0"/>
            <a:ext cx="711429" cy="960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11521825" y="799425"/>
            <a:ext cx="96000" cy="52307"/>
          </a:xfrm>
          <a:prstGeom prst="line">
            <a:avLst/>
          </a:prstGeom>
          <a:ln w="317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1797376" y="17192"/>
            <a:ext cx="471989" cy="270843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defTabSz="609600"/>
            <a:r>
              <a:rPr lang="en-US" sz="1865" b="1" i="1">
                <a:solidFill>
                  <a:srgbClr val="9BBB59">
                    <a:lumMod val="50000"/>
                  </a:srgbClr>
                </a:solidFill>
              </a:rPr>
              <a:t>PAPER 2</a:t>
            </a:r>
            <a:endParaRPr lang="en-US" sz="1865" b="1" i="1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 rot="10800000">
            <a:off x="-51888" y="-1774217"/>
            <a:ext cx="471989" cy="270843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defTabSz="609600"/>
            <a:r>
              <a:rPr lang="en-US" sz="1865" b="1" i="1">
                <a:solidFill>
                  <a:srgbClr val="9BBB59">
                    <a:lumMod val="50000"/>
                  </a:srgbClr>
                </a:solidFill>
              </a:rPr>
              <a:t>PAPER 2</a:t>
            </a:r>
            <a:endParaRPr lang="en-US" sz="1865" b="1" i="1">
              <a:solidFill>
                <a:srgbClr val="9BBB59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9144" name="图片 219143" descr="title_slide_inherita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7767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2" name="Text Box 48"/>
          <p:cNvSpPr txBox="1">
            <a:spLocks noChangeArrowheads="1"/>
          </p:cNvSpPr>
          <p:nvPr/>
        </p:nvSpPr>
        <p:spPr bwMode="auto">
          <a:xfrm>
            <a:off x="1195917" y="6654800"/>
            <a:ext cx="874184" cy="245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lvl="0" algn="ctr" eaLnBrk="1" hangingPunct="1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45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8593667" y="6654800"/>
            <a:ext cx="2844800" cy="245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5B00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Boardworks Ltd 2009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5B00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9145" name="Picture 4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2784" y="6167438"/>
            <a:ext cx="840316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884" y="53975"/>
            <a:ext cx="2821516" cy="6072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333" y="53975"/>
            <a:ext cx="8261351" cy="6072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96333" y="53975"/>
            <a:ext cx="11286067" cy="6072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00"/>
            <a:fld id="{4ABBF95F-AC47-344E-8082-DA4F4A5EC32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00"/>
            <a:fld id="{114D6A22-3CE1-A64D-BFFF-123754722F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8B9CE-394D-F84E-9831-5F96526826F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35D97-7BFC-BD47-8A6B-DD498DABA6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1" descr="slide bgroun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87767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2" name="Text Box 48"/>
          <p:cNvSpPr txBox="1">
            <a:spLocks noChangeArrowheads="1"/>
          </p:cNvSpPr>
          <p:nvPr/>
        </p:nvSpPr>
        <p:spPr bwMode="auto">
          <a:xfrm>
            <a:off x="1195917" y="6654800"/>
            <a:ext cx="874184" cy="245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lvl="0" algn="ctr" eaLnBrk="1" hangingPunct="1"/>
            <a:fld id="{9A0DB2DC-4C9A-4742-B13C-FB6460FD3503}" type="slidenum">
              <a:rPr lang="en-GB" altLang="zh-CN" sz="1000" dirty="0">
                <a:solidFill>
                  <a:srgbClr val="5B009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45</a:t>
            </a:r>
            <a:endParaRPr lang="en-GB" altLang="zh-CN" sz="1000">
              <a:solidFill>
                <a:srgbClr val="5B009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8593667" y="6654800"/>
            <a:ext cx="2844800" cy="245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5B00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Boardworks Ltd 2009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5B00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9" name="Picture 50" descr="back_arrow_trans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933" y="6167438"/>
            <a:ext cx="84031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Rectangle 53"/>
          <p:cNvSpPr>
            <a:spLocks noGrp="1"/>
          </p:cNvSpPr>
          <p:nvPr>
            <p:ph type="title"/>
          </p:nvPr>
        </p:nvSpPr>
        <p:spPr>
          <a:xfrm>
            <a:off x="296333" y="53975"/>
            <a:ext cx="9654117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GB" altLang="zh-CN" dirty="0"/>
          </a:p>
        </p:txBody>
      </p:sp>
      <p:pic>
        <p:nvPicPr>
          <p:cNvPr id="1031" name="Picture 60" descr="forward_arrow_grey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62784" y="6167438"/>
            <a:ext cx="840316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9.xml"/><Relationship Id="rId5" Type="http://schemas.openxmlformats.org/officeDocument/2006/relationships/hyperlink" Target="http://www.kscience.co.uk/animations/inheritance.htm" TargetMode="External"/><Relationship Id="rId4" Type="http://schemas.openxmlformats.org/officeDocument/2006/relationships/hyperlink" Target="http://www.kscience.co.uk/animations/gender.htm" TargetMode="Externa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53.png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69.wmf"/><Relationship Id="rId5" Type="http://schemas.openxmlformats.org/officeDocument/2006/relationships/control" Target="../activeX/activeX1.xml"/><Relationship Id="rId4" Type="http://schemas.openxmlformats.org/officeDocument/2006/relationships/image" Target="../media/image68.jpe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44.xml"/><Relationship Id="rId5" Type="http://schemas.openxmlformats.org/officeDocument/2006/relationships/image" Target="../media/image71.wmf"/><Relationship Id="rId4" Type="http://schemas.openxmlformats.org/officeDocument/2006/relationships/control" Target="../activeX/activeX2.xml"/><Relationship Id="rId3" Type="http://schemas.openxmlformats.org/officeDocument/2006/relationships/image" Target="../media/image70.jpeg"/><Relationship Id="rId2" Type="http://schemas.openxmlformats.org/officeDocument/2006/relationships/image" Target="../media/image13.png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1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38" y="1739967"/>
            <a:ext cx="7754432" cy="43821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019" y="3053440"/>
            <a:ext cx="321521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Inheritance </a:t>
            </a:r>
            <a:endParaRPr lang="en-US" altLang="zh-CN" sz="3200" dirty="0" smtClean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1019" y="5922024"/>
            <a:ext cx="2660075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inheritance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遗传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1030" y="1340579"/>
            <a:ext cx="6580447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ABO blood group antigen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z="2400">
                <a:latin typeface="Arial" panose="020B0604020202020204" pitchFamily="34" charset="0"/>
                <a:sym typeface="+mn-ea"/>
              </a:rPr>
              <a:t>I</a:t>
            </a:r>
            <a:r>
              <a:rPr lang="en-GB" altLang="zh-CN" sz="2400" baseline="30000">
                <a:latin typeface="Arial" panose="020B0604020202020204" pitchFamily="34" charset="0"/>
                <a:sym typeface="+mn-ea"/>
              </a:rPr>
              <a:t>A</a:t>
            </a:r>
            <a:r>
              <a:rPr lang="en-GB" altLang="zh-CN" sz="2400">
                <a:latin typeface="Arial" panose="020B0604020202020204" pitchFamily="34" charset="0"/>
                <a:sym typeface="+mn-ea"/>
              </a:rPr>
              <a:t> produces antigen A on the surface of red blood cells</a:t>
            </a:r>
            <a:endParaRPr lang="en-GB" altLang="zh-CN" sz="2400">
              <a:latin typeface="Arial" panose="020B0604020202020204" pitchFamily="34" charset="0"/>
            </a:endParaRPr>
          </a:p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z="2400">
                <a:latin typeface="Arial" panose="020B0604020202020204" pitchFamily="34" charset="0"/>
                <a:sym typeface="+mn-ea"/>
              </a:rPr>
              <a:t>I</a:t>
            </a:r>
            <a:r>
              <a:rPr lang="en-GB" altLang="zh-CN" sz="2400" baseline="30000">
                <a:latin typeface="Arial" panose="020B0604020202020204" pitchFamily="34" charset="0"/>
                <a:sym typeface="+mn-ea"/>
              </a:rPr>
              <a:t>B</a:t>
            </a:r>
            <a:r>
              <a:rPr lang="en-GB" altLang="zh-CN" sz="2400">
                <a:latin typeface="Arial" panose="020B0604020202020204" pitchFamily="34" charset="0"/>
                <a:sym typeface="+mn-ea"/>
              </a:rPr>
              <a:t> produces antigen B on the surface of red blood cells</a:t>
            </a:r>
            <a:endParaRPr lang="en-GB" altLang="zh-CN" sz="2400">
              <a:latin typeface="Arial" panose="020B0604020202020204" pitchFamily="34" charset="0"/>
            </a:endParaRPr>
          </a:p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 sz="2400">
                <a:latin typeface="Arial" panose="020B0604020202020204" pitchFamily="34" charset="0"/>
                <a:sym typeface="+mn-ea"/>
              </a:rPr>
              <a:t>I</a:t>
            </a:r>
            <a:r>
              <a:rPr lang="en-GB" altLang="zh-CN" sz="2400" baseline="30000">
                <a:latin typeface="Arial" panose="020B0604020202020204" pitchFamily="34" charset="0"/>
                <a:sym typeface="+mn-ea"/>
              </a:rPr>
              <a:t>O</a:t>
            </a:r>
            <a:r>
              <a:rPr lang="en-GB" altLang="zh-CN" sz="2400">
                <a:latin typeface="Arial" panose="020B0604020202020204" pitchFamily="34" charset="0"/>
                <a:sym typeface="+mn-ea"/>
              </a:rPr>
              <a:t> produces no antigen.</a:t>
            </a:r>
            <a:endParaRPr lang="en-GB" altLang="zh-CN" sz="2400">
              <a:latin typeface="Arial" panose="020B0604020202020204" pitchFamily="34" charset="0"/>
              <a:sym typeface="+mn-ea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      </a:t>
            </a:r>
            <a:r>
              <a:rPr lang="en-US" altLang="zh-CN" sz="280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endParaRPr lang="en-US" altLang="zh-CN" sz="2800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Alleles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are codominant, but both are dominant to I</a:t>
            </a:r>
            <a:r>
              <a:rPr lang="en-US" altLang="zh-CN" sz="2800" baseline="30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. 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637" y="5925787"/>
            <a:ext cx="317970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lood group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血型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antigen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抗原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7388225" y="1350645"/>
            <a:ext cx="3458845" cy="4133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718" y="1579506"/>
            <a:ext cx="1058198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allele for brown eyes is dominant to the allele for blue eyes. Write down suitable symbols for these alleles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0716" y="2576251"/>
            <a:ext cx="105819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What is the phenotype of a person who is heterozygous for this characteristics?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5160" y="3203664"/>
            <a:ext cx="105819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What is codominance?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0715" y="3831077"/>
            <a:ext cx="1058198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Alleles of the gene for the ABO blood group antigens in humans show two unusual characteristics. What are these?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715" y="4827822"/>
            <a:ext cx="105819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Write down all the possible genotypes and phenotypes fro blood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goups</a:t>
            </a:r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9894" y="1094002"/>
            <a:ext cx="5519640" cy="9531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Alleles in gametes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08" y="826183"/>
            <a:ext cx="5134692" cy="603016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39894" y="3746598"/>
            <a:ext cx="5519640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Genes and fertilization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chances of diffusion by each kinds of sperms with egg are equal.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/>
              <a:t>“A monohybrid cross is the hybrid of two individuals with </a:t>
            </a:r>
            <a:r>
              <a:rPr lang="en-GB" sz="3200" dirty="0">
                <a:highlight>
                  <a:srgbClr val="FFFF00"/>
                </a:highlight>
              </a:rPr>
              <a:t>homozygous genotypes</a:t>
            </a:r>
            <a:r>
              <a:rPr lang="en-GB" sz="3200" dirty="0"/>
              <a:t> for a </a:t>
            </a:r>
            <a:r>
              <a:rPr lang="en-GB" sz="3200" dirty="0">
                <a:highlight>
                  <a:srgbClr val="FFFF00"/>
                </a:highlight>
              </a:rPr>
              <a:t>certain genetic trait</a:t>
            </a:r>
            <a:r>
              <a:rPr lang="en-GB" sz="3200" dirty="0"/>
              <a:t>.”</a:t>
            </a:r>
            <a:endParaRPr lang="en-GB" sz="3200" dirty="0"/>
          </a:p>
          <a:p>
            <a:r>
              <a:rPr lang="en-GB" sz="3200" dirty="0"/>
              <a:t>“The cross between </a:t>
            </a:r>
            <a:r>
              <a:rPr lang="en-GB" sz="3200" dirty="0">
                <a:solidFill>
                  <a:srgbClr val="FF0000"/>
                </a:solidFill>
              </a:rPr>
              <a:t>two monohybrid traits</a:t>
            </a:r>
            <a:r>
              <a:rPr lang="en-GB" sz="3200" dirty="0"/>
              <a:t> (TT and tt) is called a Monohybrid Cross.”</a:t>
            </a:r>
            <a:endParaRPr lang="en-GB" sz="3200" dirty="0"/>
          </a:p>
          <a:p>
            <a:endParaRPr lang="en-GB" sz="3200" dirty="0"/>
          </a:p>
          <a:p>
            <a:r>
              <a:rPr lang="en-GB" sz="3200" dirty="0"/>
              <a:t>You need to be able to draw genetic diagrams and predict the </a:t>
            </a:r>
            <a:r>
              <a:rPr lang="en-GB" sz="3200" b="1" dirty="0">
                <a:solidFill>
                  <a:schemeClr val="accent3">
                    <a:lumMod val="75000"/>
                  </a:schemeClr>
                </a:solidFill>
              </a:rPr>
              <a:t>probability</a:t>
            </a:r>
            <a:r>
              <a:rPr lang="en-GB" sz="3200" dirty="0"/>
              <a:t> of certain phenotypes in the offspring. </a:t>
            </a:r>
            <a:endParaRPr lang="en-GB" sz="3200" dirty="0"/>
          </a:p>
          <a:p>
            <a:r>
              <a:rPr lang="en-US" sz="3200" dirty="0"/>
              <a:t>We use a diagram called a </a:t>
            </a:r>
            <a:r>
              <a:rPr lang="en-US" sz="3200" dirty="0" err="1">
                <a:highlight>
                  <a:srgbClr val="FFFF00"/>
                </a:highlight>
              </a:rPr>
              <a:t>punnett</a:t>
            </a:r>
            <a:r>
              <a:rPr lang="en-US" sz="3200" dirty="0">
                <a:highlight>
                  <a:srgbClr val="FFFF00"/>
                </a:highlight>
              </a:rPr>
              <a:t> square</a:t>
            </a:r>
            <a:r>
              <a:rPr lang="en-US" sz="3200" dirty="0"/>
              <a:t> to show this.</a:t>
            </a:r>
            <a:endParaRPr lang="en-US" sz="32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</a:t>
            </a:r>
            <a:r>
              <a:rPr lang="zh-CN" altLang="en-GB" dirty="0"/>
              <a:t>单基因</a:t>
            </a:r>
            <a:r>
              <a:rPr lang="zh-CN" altLang="en-GB" dirty="0"/>
              <a:t>杂交</a:t>
            </a:r>
            <a:endParaRPr lang="zh-CN" alt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1" y="1143000"/>
            <a:ext cx="9144000" cy="1076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SOME SIMPLE EXAMPLES OF WHAT YOU CAN USE A PUNNETT SQUARE FOR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400" dirty="0"/>
              <a:t>Genetic Diagrams – </a:t>
            </a:r>
            <a:r>
              <a:rPr lang="en-US" sz="4400" dirty="0" err="1"/>
              <a:t>Punnett</a:t>
            </a:r>
            <a:r>
              <a:rPr lang="en-US" sz="4400" dirty="0"/>
              <a:t> Squares </a:t>
            </a:r>
            <a:br>
              <a:rPr lang="en-US" sz="4400" dirty="0"/>
            </a:br>
            <a:r>
              <a:rPr lang="en-US" sz="900" dirty="0"/>
              <a:t>3.18 describe patterns of monohybrid inheritance using a genetic diagram</a:t>
            </a:r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0025" y="3512820"/>
            <a:ext cx="3313430" cy="2890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3282950"/>
            <a:ext cx="3441065" cy="3120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66" y="3102257"/>
            <a:ext cx="3810000" cy="3441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7189" y="2733536"/>
            <a:ext cx="1518535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SEED COLOUR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50134" y="2733536"/>
            <a:ext cx="1800225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FLOWER COLOUR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85361" y="2733536"/>
            <a:ext cx="962025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GENDER</a:t>
            </a:r>
            <a:endParaRPr lang="en-US" dirty="0"/>
          </a:p>
        </p:txBody>
      </p:sp>
      <p:sp>
        <p:nvSpPr>
          <p:cNvPr id="10" name="Oval 9">
            <a:hlinkClick r:id="rId4"/>
          </p:cNvPr>
          <p:cNvSpPr/>
          <p:nvPr/>
        </p:nvSpPr>
        <p:spPr>
          <a:xfrm>
            <a:off x="10061222" y="6093177"/>
            <a:ext cx="606778" cy="620889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hlinkClick r:id="rId5"/>
              </a:rPr>
              <a:t>press</a:t>
            </a:r>
            <a:endParaRPr 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Genetic diagrams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894" y="1200682"/>
            <a:ext cx="234892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diagram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41" y="1325653"/>
            <a:ext cx="5820334" cy="9435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74" y="2594998"/>
            <a:ext cx="5452652" cy="481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66" y="3400253"/>
            <a:ext cx="4506333" cy="4463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55676" y="5007566"/>
            <a:ext cx="161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1/2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555676" y="5889561"/>
            <a:ext cx="161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1/2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677" y="5295232"/>
            <a:ext cx="317970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genetic diagram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遗传图解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4"/>
            </p:custDataLst>
          </p:nvPr>
        </p:nvGraphicFramePr>
        <p:xfrm>
          <a:off x="4387215" y="4869180"/>
          <a:ext cx="3417570" cy="163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190"/>
                <a:gridCol w="1139190"/>
                <a:gridCol w="1139190"/>
              </a:tblGrid>
              <a:tr h="8178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G</a:t>
                      </a:r>
                      <a:endParaRPr lang="en-US" altLang="zh-CN" sz="3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g</a:t>
                      </a:r>
                      <a:endParaRPr lang="en-US" altLang="zh-CN" sz="3600"/>
                    </a:p>
                  </a:txBody>
                  <a:tcPr/>
                </a:tc>
              </a:tr>
              <a:tr h="817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g</a:t>
                      </a:r>
                      <a:endParaRPr lang="en-US" altLang="zh-CN" sz="3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Gg</a:t>
                      </a:r>
                      <a:endParaRPr lang="en-US" altLang="zh-CN" sz="3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gg</a:t>
                      </a:r>
                      <a:endParaRPr lang="en-US" altLang="zh-CN" sz="3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642610" y="4170680"/>
            <a:ext cx="1320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grey </a:t>
            </a:r>
            <a:endParaRPr lang="en-US" altLang="zh-CN" sz="3200"/>
          </a:p>
        </p:txBody>
      </p:sp>
      <p:sp>
        <p:nvSpPr>
          <p:cNvPr id="17" name="文本框 16"/>
          <p:cNvSpPr txBox="1"/>
          <p:nvPr/>
        </p:nvSpPr>
        <p:spPr>
          <a:xfrm>
            <a:off x="2643505" y="5695315"/>
            <a:ext cx="1798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charcoal 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Genetic diagrams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894" y="1200682"/>
            <a:ext cx="234892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diagram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80" y="1099653"/>
            <a:ext cx="5926309" cy="9971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93" y="2394033"/>
            <a:ext cx="1340738" cy="44292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81" y="3276751"/>
            <a:ext cx="4725992" cy="4584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67" y="2394033"/>
            <a:ext cx="3495213" cy="5541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80" y="3735161"/>
            <a:ext cx="7153882" cy="3005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 – Worked example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51720" y="1166113"/>
            <a:ext cx="10972800" cy="6461545"/>
          </a:xfrm>
        </p:spPr>
        <p:txBody>
          <a:bodyPr/>
          <a:lstStyle/>
          <a:p>
            <a:r>
              <a:rPr lang="en-US" dirty="0"/>
              <a:t>A man and a woman both have brown eyes, what are the chances that they will have a baby with blue eyes?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730" y="2862356"/>
            <a:ext cx="4610791" cy="306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ounded Rectangle 9"/>
          <p:cNvSpPr/>
          <p:nvPr/>
        </p:nvSpPr>
        <p:spPr>
          <a:xfrm>
            <a:off x="243065" y="3660370"/>
            <a:ext cx="6203183" cy="28309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00"/>
            <a:r>
              <a:rPr lang="en-US" sz="24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 monohybrid cross should always be laid out as shown on the following slide. </a:t>
            </a:r>
            <a:endParaRPr lang="en-US" sz="24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609600"/>
            <a:endParaRPr lang="en-US" sz="24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609600"/>
            <a:r>
              <a:rPr lang="en-US" sz="24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Showing the cross between the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</a:rPr>
              <a:t>parents’ phenotype, genotype and and possible gametes</a:t>
            </a:r>
            <a:r>
              <a:rPr lang="en-US" sz="24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. Then the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punnett square</a:t>
            </a:r>
            <a:r>
              <a:rPr lang="en-US" sz="24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and finally the offspring’s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</a:rPr>
              <a:t>genotypes and phenotypes.</a:t>
            </a:r>
            <a:endParaRPr lang="en-US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441348" y="4031222"/>
            <a:ext cx="3077161" cy="1768797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 – Worked example</a:t>
            </a:r>
            <a:endParaRPr lang="en-GB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56584" y="2786594"/>
            <a:ext cx="3200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Genotype: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65749" y="2253823"/>
            <a:ext cx="32046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Phenotype: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10174" y="3408944"/>
            <a:ext cx="30945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gametes: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905941" y="4031222"/>
            <a:ext cx="26881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Punnett Square: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98185" y="5901573"/>
            <a:ext cx="34925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Offspring’s genotypes: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06451" y="6331378"/>
            <a:ext cx="40449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Offspring’s phenotypes: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97431" y="2287690"/>
            <a:ext cx="115358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>
                <a:solidFill>
                  <a:prstClr val="black"/>
                </a:solidFill>
              </a:rPr>
              <a:t>Brown</a:t>
            </a:r>
            <a:endParaRPr lang="en-GB" sz="240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858031" y="2287690"/>
            <a:ext cx="11514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>
                <a:solidFill>
                  <a:prstClr val="black"/>
                </a:solidFill>
              </a:rPr>
              <a:t>Brown</a:t>
            </a:r>
            <a:endParaRPr lang="en-GB" sz="2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38882" y="2287690"/>
            <a:ext cx="5757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x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558633" y="2771777"/>
            <a:ext cx="79375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Bb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6025484" y="2786594"/>
            <a:ext cx="5757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x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831933" y="2778128"/>
            <a:ext cx="11514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>
                <a:solidFill>
                  <a:prstClr val="black"/>
                </a:solidFill>
              </a:rPr>
              <a:t>Bb</a:t>
            </a:r>
            <a:endParaRPr lang="en-GB" sz="2400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601902" y="2790828"/>
            <a:ext cx="478367" cy="48683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874735" y="2797177"/>
            <a:ext cx="480483" cy="48683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34014" y="1995627"/>
            <a:ext cx="1183217" cy="318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609600">
              <a:defRPr/>
            </a:pPr>
            <a:r>
              <a:rPr lang="en-GB" sz="1465" dirty="0">
                <a:solidFill>
                  <a:prstClr val="black"/>
                </a:solidFill>
              </a:rPr>
              <a:t>Father</a:t>
            </a:r>
            <a:endParaRPr lang="en-GB" sz="1465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3814" y="1995627"/>
            <a:ext cx="1293284" cy="318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609600">
              <a:defRPr/>
            </a:pPr>
            <a:r>
              <a:rPr lang="en-GB" sz="1465" dirty="0">
                <a:solidFill>
                  <a:prstClr val="black"/>
                </a:solidFill>
              </a:rPr>
              <a:t>Mother</a:t>
            </a:r>
            <a:endParaRPr lang="en-GB" sz="1465" dirty="0">
              <a:solidFill>
                <a:prstClr val="black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60439" y="4031222"/>
            <a:ext cx="0" cy="176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07243" y="4036805"/>
            <a:ext cx="0" cy="176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9049" y="4641059"/>
            <a:ext cx="304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55585" y="5215099"/>
            <a:ext cx="3045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 bwMode="auto">
          <a:xfrm>
            <a:off x="4679956" y="4425005"/>
            <a:ext cx="480483" cy="4868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342518" y="5931206"/>
            <a:ext cx="310938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1 x BB, 2 x Bb, 1 x bb  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298952" y="6331378"/>
            <a:ext cx="31686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¾ Brown ¼ Blue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3410" y="6133588"/>
            <a:ext cx="3240021" cy="666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09600">
              <a:defRPr/>
            </a:pPr>
            <a:r>
              <a:rPr lang="en-GB" sz="3735" b="1" dirty="0">
                <a:solidFill>
                  <a:srgbClr val="008000"/>
                </a:solidFill>
              </a:rPr>
              <a:t>Answer:</a:t>
            </a:r>
            <a:endParaRPr lang="en-GB" sz="3735" b="1" dirty="0">
              <a:solidFill>
                <a:srgbClr val="008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75753" y="4641060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BB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1345" y="4652462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Bb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68481" y="5268684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Bb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11345" y="5263074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bb</a:t>
            </a:r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930823" y="3359676"/>
            <a:ext cx="584307" cy="503640"/>
            <a:chOff x="3613150" y="3684683"/>
            <a:chExt cx="438230" cy="377730"/>
          </a:xfrm>
        </p:grpSpPr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74289" y="3351542"/>
            <a:ext cx="481571" cy="501182"/>
            <a:chOff x="4095750" y="3678588"/>
            <a:chExt cx="361178" cy="375887"/>
          </a:xfrm>
        </p:grpSpPr>
        <p:sp>
          <p:nvSpPr>
            <p:cNvPr id="45" name="Oval 44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07989" y="3383673"/>
            <a:ext cx="584307" cy="503640"/>
            <a:chOff x="3613150" y="3684683"/>
            <a:chExt cx="438230" cy="377730"/>
          </a:xfrm>
        </p:grpSpPr>
        <p:sp>
          <p:nvSpPr>
            <p:cNvPr id="48" name="TextBox 47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251456" y="3375540"/>
            <a:ext cx="481571" cy="501182"/>
            <a:chOff x="4095750" y="3678588"/>
            <a:chExt cx="361178" cy="375887"/>
          </a:xfrm>
        </p:grpSpPr>
        <p:sp>
          <p:nvSpPr>
            <p:cNvPr id="51" name="Oval 50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10299" y="3385983"/>
            <a:ext cx="584307" cy="503640"/>
            <a:chOff x="3613150" y="3684683"/>
            <a:chExt cx="438230" cy="377730"/>
          </a:xfrm>
        </p:grpSpPr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68115" y="3377849"/>
            <a:ext cx="481571" cy="501182"/>
            <a:chOff x="4095750" y="3678588"/>
            <a:chExt cx="361178" cy="375887"/>
          </a:xfrm>
        </p:grpSpPr>
        <p:sp>
          <p:nvSpPr>
            <p:cNvPr id="57" name="Oval 56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933132" y="3361985"/>
            <a:ext cx="584307" cy="503640"/>
            <a:chOff x="3613150" y="3684683"/>
            <a:chExt cx="438230" cy="377730"/>
          </a:xfrm>
        </p:grpSpPr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576599" y="3353852"/>
            <a:ext cx="481571" cy="501182"/>
            <a:chOff x="4095750" y="3678588"/>
            <a:chExt cx="361178" cy="375887"/>
          </a:xfrm>
        </p:grpSpPr>
        <p:sp>
          <p:nvSpPr>
            <p:cNvPr id="63" name="Oval 62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b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10380309" y="6133589"/>
            <a:ext cx="1346200" cy="748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4265" dirty="0">
                <a:solidFill>
                  <a:prstClr val="black"/>
                </a:solidFill>
              </a:rPr>
              <a:t>25%</a:t>
            </a:r>
            <a:endParaRPr lang="en-GB" sz="4265" dirty="0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3264" y="1092537"/>
            <a:ext cx="10162185" cy="748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609600">
              <a:defRPr/>
            </a:pPr>
            <a:r>
              <a:rPr lang="en-GB" sz="2135" b="1" dirty="0">
                <a:solidFill>
                  <a:srgbClr val="9BBB59">
                    <a:lumMod val="50000"/>
                  </a:srgbClr>
                </a:solidFill>
              </a:rPr>
              <a:t>A man is heterozygous for brown eyes and he mates with a woman who is heterozygous for brown eyes, what percentage of their children will have blue eyes?</a:t>
            </a:r>
            <a:endParaRPr lang="en-GB" sz="2135" b="1" dirty="0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 rot="1110208">
            <a:off x="9143962" y="2036869"/>
            <a:ext cx="2764169" cy="1200329"/>
          </a:xfrm>
          <a:prstGeom prst="rect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09600">
              <a:defRPr/>
            </a:pPr>
            <a:r>
              <a:rPr lang="en-GB" sz="2400" dirty="0">
                <a:solidFill>
                  <a:prstClr val="black"/>
                </a:solidFill>
              </a:rPr>
              <a:t>The allele for brown is dominant and blue is recessive. </a:t>
            </a:r>
            <a:endParaRPr lang="en-GB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0.00382 0.18611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05347 0.27778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0988E-6 C -0.02535 0.00648 -0.05069 0.01297 -0.06597 0.02192 C -0.08108 0.03118 -0.08524 0.0426 -0.09149 0.0534 C -0.09757 0.06389 -0.09913 0.07686 -0.10278 0.08673 C -0.1066 0.09599 -0.11042 0.10309 -0.11389 0.11081 " pathEditMode="relative" rAng="0" ptsTypes="AAAAA">
                                      <p:cBhvr>
                                        <p:cTn id="1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C -0.01719 0.01512 -0.03385 0.03056 -0.04409 0.04568 C -0.05434 0.0608 -0.05868 0.08025 -0.0625 0.09136 C -0.06632 0.10216 -0.06701 0.10741 -0.06719 0.11235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  <p:bldP spid="25" grpId="0" bldLvl="0" animBg="1"/>
      <p:bldP spid="26" grpId="0" bldLvl="0" animBg="1"/>
      <p:bldP spid="27" grpId="0" bldLvl="0" animBg="1"/>
      <p:bldP spid="34" grpId="0"/>
      <p:bldP spid="35" grpId="0"/>
      <p:bldP spid="37" grpId="0"/>
      <p:bldP spid="38" grpId="0"/>
      <p:bldP spid="39" grpId="0"/>
      <p:bldP spid="40" grpId="0"/>
      <p:bldP spid="65" grpId="0"/>
      <p:bldP spid="6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 – Practice questions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5941" y="1175603"/>
            <a:ext cx="4211999" cy="5675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7339" y="1558664"/>
            <a:ext cx="6332336" cy="4524315"/>
          </a:xfrm>
          <a:prstGeom prst="rect">
            <a:avLst/>
          </a:prstGeom>
          <a:ln w="762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defTabSz="609600">
              <a:buFont typeface="Arial" panose="020B0604020202020204"/>
              <a:buChar char="•"/>
              <a:defRPr/>
            </a:pPr>
            <a:r>
              <a:rPr lang="en-GB" sz="3200" dirty="0">
                <a:solidFill>
                  <a:prstClr val="black"/>
                </a:solidFill>
              </a:rPr>
              <a:t>The allele for rolling your tongue is dominant over the allele for not being able to roll your tongue. </a:t>
            </a:r>
            <a:endParaRPr lang="en-GB" sz="3200" dirty="0">
              <a:solidFill>
                <a:prstClr val="black"/>
              </a:solidFill>
            </a:endParaRPr>
          </a:p>
          <a:p>
            <a:pPr marL="457200" indent="-457200" defTabSz="609600">
              <a:buFont typeface="Arial" panose="020B0604020202020204"/>
              <a:buChar char="•"/>
              <a:defRPr/>
            </a:pPr>
            <a:r>
              <a:rPr lang="en-GB" sz="3200" dirty="0">
                <a:solidFill>
                  <a:prstClr val="black"/>
                </a:solidFill>
              </a:rPr>
              <a:t>A man who is homozygous for tongue rolling and a woman who is heterozygous for tongue rolling have children. </a:t>
            </a:r>
            <a:endParaRPr lang="en-GB" sz="3200" dirty="0">
              <a:solidFill>
                <a:prstClr val="black"/>
              </a:solidFill>
            </a:endParaRPr>
          </a:p>
          <a:p>
            <a:pPr marL="457200" indent="-457200" defTabSz="609600">
              <a:buFont typeface="Arial" panose="020B0604020202020204"/>
              <a:buChar char="•"/>
              <a:defRPr/>
            </a:pPr>
            <a:r>
              <a:rPr lang="en-GB" sz="3200" dirty="0">
                <a:solidFill>
                  <a:prstClr val="black"/>
                </a:solidFill>
              </a:rPr>
              <a:t>What percentage will not be able to roll their tongue?</a:t>
            </a:r>
            <a:endParaRPr lang="en-GB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chromosomes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87" y="1762699"/>
            <a:ext cx="5143152" cy="34675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0" y="1762699"/>
            <a:ext cx="2305372" cy="34675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52" y="1765077"/>
            <a:ext cx="2448267" cy="3467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6933132" y="3361985"/>
            <a:ext cx="584307" cy="503640"/>
            <a:chOff x="3613150" y="3684683"/>
            <a:chExt cx="438230" cy="377730"/>
          </a:xfrm>
        </p:grpSpPr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576599" y="3353852"/>
            <a:ext cx="481571" cy="501182"/>
            <a:chOff x="4095750" y="3678588"/>
            <a:chExt cx="361178" cy="375887"/>
          </a:xfrm>
        </p:grpSpPr>
        <p:sp>
          <p:nvSpPr>
            <p:cNvPr id="63" name="Oval 62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10299" y="3385983"/>
            <a:ext cx="584307" cy="503640"/>
            <a:chOff x="3613150" y="3684683"/>
            <a:chExt cx="438230" cy="377730"/>
          </a:xfrm>
        </p:grpSpPr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68115" y="3377849"/>
            <a:ext cx="481571" cy="501182"/>
            <a:chOff x="4095750" y="3678588"/>
            <a:chExt cx="361178" cy="375887"/>
          </a:xfrm>
        </p:grpSpPr>
        <p:sp>
          <p:nvSpPr>
            <p:cNvPr id="57" name="Oval 56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 – Practice questions</a:t>
            </a:r>
            <a:endParaRPr lang="en-GB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56584" y="2786594"/>
            <a:ext cx="3200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Genotype: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65749" y="2294015"/>
            <a:ext cx="32046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Phenotype: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10174" y="3408944"/>
            <a:ext cx="30945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Parents gametes: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905941" y="4031222"/>
            <a:ext cx="26881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Punnett Square: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98185" y="5901573"/>
            <a:ext cx="34925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Offspring’s genotypes: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06451" y="6331378"/>
            <a:ext cx="40449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srgbClr val="008000"/>
                </a:solidFill>
              </a:rPr>
              <a:t>Offspring’s phenotypes: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804977" y="2314485"/>
            <a:ext cx="194603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Tongue Roller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858031" y="2314485"/>
            <a:ext cx="202471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Tongue Roller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38882" y="2287690"/>
            <a:ext cx="5757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x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572030" y="2811969"/>
            <a:ext cx="79375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TT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6025484" y="2786594"/>
            <a:ext cx="57573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x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858728" y="2818320"/>
            <a:ext cx="115146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Tt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601902" y="2790828"/>
            <a:ext cx="478367" cy="48683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874735" y="2797177"/>
            <a:ext cx="480483" cy="48683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34014" y="1995627"/>
            <a:ext cx="1183217" cy="318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609600">
              <a:defRPr/>
            </a:pPr>
            <a:r>
              <a:rPr lang="en-GB" sz="1465" dirty="0">
                <a:solidFill>
                  <a:prstClr val="black"/>
                </a:solidFill>
              </a:rPr>
              <a:t>Father</a:t>
            </a:r>
            <a:endParaRPr lang="en-GB" sz="1465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3814" y="1995627"/>
            <a:ext cx="1293284" cy="318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609600">
              <a:defRPr/>
            </a:pPr>
            <a:r>
              <a:rPr lang="en-GB" sz="1465" dirty="0">
                <a:solidFill>
                  <a:prstClr val="black"/>
                </a:solidFill>
              </a:rPr>
              <a:t>Mother</a:t>
            </a:r>
            <a:endParaRPr lang="en-GB" sz="1465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41348" y="4031222"/>
            <a:ext cx="3077161" cy="1768797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60439" y="4031222"/>
            <a:ext cx="0" cy="176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07243" y="4036805"/>
            <a:ext cx="0" cy="176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69049" y="4641059"/>
            <a:ext cx="304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55585" y="5215099"/>
            <a:ext cx="3045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 bwMode="auto">
          <a:xfrm>
            <a:off x="4679956" y="4425005"/>
            <a:ext cx="480483" cy="4868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600"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342518" y="5931206"/>
            <a:ext cx="310938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2 x TT, 2 x Tt  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298952" y="6331378"/>
            <a:ext cx="31686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9600"/>
            <a:r>
              <a:rPr lang="en-GB" sz="2400" dirty="0">
                <a:solidFill>
                  <a:prstClr val="black"/>
                </a:solidFill>
              </a:rPr>
              <a:t>All tongue rollers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3410" y="6133588"/>
            <a:ext cx="3240021" cy="666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09600">
              <a:defRPr/>
            </a:pPr>
            <a:r>
              <a:rPr lang="en-GB" sz="3735" b="1" dirty="0">
                <a:solidFill>
                  <a:srgbClr val="008000"/>
                </a:solidFill>
              </a:rPr>
              <a:t>Answer:</a:t>
            </a:r>
            <a:endParaRPr lang="en-GB" sz="3735" b="1" dirty="0">
              <a:solidFill>
                <a:srgbClr val="008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75753" y="4641060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TT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1345" y="4652462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Tt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68481" y="5268684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TT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11345" y="5263074"/>
            <a:ext cx="78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/>
            <a:r>
              <a:rPr lang="en-US" sz="2400" dirty="0">
                <a:solidFill>
                  <a:prstClr val="black"/>
                </a:solidFill>
              </a:rPr>
              <a:t>Tt</a:t>
            </a:r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930823" y="3359676"/>
            <a:ext cx="584307" cy="503640"/>
            <a:chOff x="3613150" y="3684683"/>
            <a:chExt cx="438230" cy="377730"/>
          </a:xfrm>
        </p:grpSpPr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74289" y="3351542"/>
            <a:ext cx="481571" cy="501182"/>
            <a:chOff x="4095750" y="3678588"/>
            <a:chExt cx="361178" cy="375887"/>
          </a:xfrm>
        </p:grpSpPr>
        <p:sp>
          <p:nvSpPr>
            <p:cNvPr id="45" name="Oval 44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07989" y="3383673"/>
            <a:ext cx="584307" cy="503640"/>
            <a:chOff x="3613150" y="3684683"/>
            <a:chExt cx="438230" cy="377730"/>
          </a:xfrm>
        </p:grpSpPr>
        <p:sp>
          <p:nvSpPr>
            <p:cNvPr id="48" name="TextBox 47"/>
            <p:cNvSpPr txBox="1">
              <a:spLocks noChangeArrowheads="1"/>
            </p:cNvSpPr>
            <p:nvPr/>
          </p:nvSpPr>
          <p:spPr bwMode="auto">
            <a:xfrm>
              <a:off x="3634674" y="3684683"/>
              <a:ext cx="416706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 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613150" y="3697288"/>
              <a:ext cx="344725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251456" y="3375540"/>
            <a:ext cx="481571" cy="501182"/>
            <a:chOff x="4095750" y="3678588"/>
            <a:chExt cx="361178" cy="375887"/>
          </a:xfrm>
        </p:grpSpPr>
        <p:sp>
          <p:nvSpPr>
            <p:cNvPr id="51" name="Oval 50"/>
            <p:cNvSpPr/>
            <p:nvPr/>
          </p:nvSpPr>
          <p:spPr>
            <a:xfrm>
              <a:off x="4095750" y="3689350"/>
              <a:ext cx="360363" cy="365125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600">
                <a:defRPr/>
              </a:pPr>
              <a:endParaRPr lang="en-GB" sz="240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>
              <a:spLocks noChangeArrowheads="1"/>
            </p:cNvSpPr>
            <p:nvPr/>
          </p:nvSpPr>
          <p:spPr bwMode="auto">
            <a:xfrm>
              <a:off x="4117274" y="3678588"/>
              <a:ext cx="339654" cy="346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09600"/>
              <a:r>
                <a:rPr lang="en-GB" sz="2400" dirty="0">
                  <a:solidFill>
                    <a:prstClr val="black"/>
                  </a:solidFill>
                </a:rPr>
                <a:t>T</a:t>
              </a:r>
              <a:endParaRPr lang="en-GB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10380309" y="6133588"/>
            <a:ext cx="1346200" cy="748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609600"/>
            <a:r>
              <a:rPr lang="en-GB" sz="4265" dirty="0">
                <a:solidFill>
                  <a:prstClr val="black"/>
                </a:solidFill>
              </a:rPr>
              <a:t>0%</a:t>
            </a:r>
            <a:endParaRPr lang="en-GB" sz="4265" dirty="0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3264" y="1092537"/>
            <a:ext cx="10162185" cy="748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defTabSz="609600">
              <a:buFont typeface="Arial" panose="020B0604020202020204"/>
              <a:buChar char="•"/>
              <a:defRPr/>
            </a:pPr>
            <a:r>
              <a:rPr lang="en-GB" sz="2135" dirty="0">
                <a:solidFill>
                  <a:prstClr val="black"/>
                </a:solidFill>
              </a:rPr>
              <a:t>A man who is </a:t>
            </a:r>
            <a:r>
              <a:rPr lang="en-GB" sz="2135" dirty="0">
                <a:solidFill>
                  <a:srgbClr val="008000"/>
                </a:solidFill>
              </a:rPr>
              <a:t>homozygous</a:t>
            </a:r>
            <a:r>
              <a:rPr lang="en-GB" sz="2135" dirty="0">
                <a:solidFill>
                  <a:prstClr val="black"/>
                </a:solidFill>
              </a:rPr>
              <a:t> for tongue rolling and a woman who is </a:t>
            </a:r>
            <a:r>
              <a:rPr lang="en-GB" sz="2135" dirty="0">
                <a:solidFill>
                  <a:srgbClr val="008000"/>
                </a:solidFill>
              </a:rPr>
              <a:t>heterozygous</a:t>
            </a:r>
            <a:r>
              <a:rPr lang="en-GB" sz="2135" dirty="0">
                <a:solidFill>
                  <a:prstClr val="black"/>
                </a:solidFill>
              </a:rPr>
              <a:t> for tongue rolling have children. What percentage will </a:t>
            </a:r>
            <a:r>
              <a:rPr lang="en-GB" sz="2135" b="1" dirty="0">
                <a:solidFill>
                  <a:srgbClr val="008000"/>
                </a:solidFill>
              </a:rPr>
              <a:t>not</a:t>
            </a:r>
            <a:r>
              <a:rPr lang="en-GB" sz="2135" dirty="0">
                <a:solidFill>
                  <a:prstClr val="black"/>
                </a:solidFill>
              </a:rPr>
              <a:t> be able to roll their tongue?</a:t>
            </a:r>
            <a:endParaRPr lang="en-GB" sz="2135" dirty="0">
              <a:solidFill>
                <a:prstClr val="black"/>
              </a:solidFill>
            </a:endParaRPr>
          </a:p>
        </p:txBody>
      </p:sp>
      <p:cxnSp>
        <p:nvCxnSpPr>
          <p:cNvPr id="2" name="直接连接符 1"/>
          <p:cNvCxnSpPr>
            <a:endCxn id="33" idx="6"/>
          </p:cNvCxnSpPr>
          <p:nvPr/>
        </p:nvCxnSpPr>
        <p:spPr>
          <a:xfrm>
            <a:off x="4443095" y="4029075"/>
            <a:ext cx="717550" cy="639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636770" y="4036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mother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232275" y="4300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father</a:t>
            </a:r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0.00382 0.1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05347 0.2777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0988E-6 C -0.02535 0.00648 -0.05069 0.01297 -0.06597 0.02192 C -0.08108 0.03118 -0.08524 0.0426 -0.09149 0.0534 C -0.09757 0.06389 -0.09913 0.07686 -0.10278 0.08673 C -0.1066 0.09599 -0.11042 0.10309 -0.11389 0.11081 " pathEditMode="relative" rAng="0" ptsTypes="AAAAA">
                                      <p:cBhvr>
                                        <p:cTn id="1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C -0.01719 0.01512 -0.03385 0.03056 -0.04409 0.04568 C -0.05434 0.0608 -0.05868 0.08025 -0.0625 0.09136 C -0.06632 0.10216 -0.06701 0.10741 -0.06719 0.11235 " pathEditMode="relative" rAng="0" ptsTypes="AAAA">
                                      <p:cBhvr>
                                        <p:cTn id="1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34" grpId="0"/>
      <p:bldP spid="35" grpId="0"/>
      <p:bldP spid="37" grpId="0"/>
      <p:bldP spid="38" grpId="0"/>
      <p:bldP spid="39" grpId="0"/>
      <p:bldP spid="40" grpId="0"/>
      <p:bldP spid="65" grpId="0"/>
      <p:bldP spid="5" grpId="0"/>
      <p:bldP spid="5" grpId="1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2773" y="2713447"/>
            <a:ext cx="6019227" cy="400802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Always use the </a:t>
            </a:r>
            <a:r>
              <a:rPr lang="en-GB" dirty="0">
                <a:solidFill>
                  <a:srgbClr val="FF0000"/>
                </a:solidFill>
              </a:rPr>
              <a:t>same letter</a:t>
            </a:r>
            <a:r>
              <a:rPr lang="en-GB" dirty="0"/>
              <a:t> for the two alleles but use upper case for the dominant allele and lower case for the recessive.</a:t>
            </a:r>
            <a:endParaRPr lang="en-GB" dirty="0"/>
          </a:p>
          <a:p>
            <a:r>
              <a:rPr lang="en-GB" dirty="0"/>
              <a:t>When you show </a:t>
            </a:r>
            <a:r>
              <a:rPr lang="en-GB" dirty="0">
                <a:solidFill>
                  <a:srgbClr val="FF0000"/>
                </a:solidFill>
              </a:rPr>
              <a:t>breeding use a X.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Put </a:t>
            </a:r>
            <a:r>
              <a:rPr lang="en-GB" dirty="0">
                <a:solidFill>
                  <a:srgbClr val="FF0000"/>
                </a:solidFill>
              </a:rPr>
              <a:t>gametes and genotypes in circles.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Show all the possible outcomes.</a:t>
            </a:r>
            <a:endParaRPr lang="en-GB" dirty="0"/>
          </a:p>
          <a:p>
            <a:r>
              <a:rPr lang="en-GB" dirty="0"/>
              <a:t>Give answers as a ratio or percentage.</a:t>
            </a:r>
            <a:endParaRPr lang="en-GB" dirty="0"/>
          </a:p>
          <a:p>
            <a:endParaRPr lang="en-GB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Monohybrid Cross – RULES!</a:t>
            </a:r>
            <a:endParaRPr lang="en-GB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 crosses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652" y="1502391"/>
            <a:ext cx="10123476" cy="1076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 organism that shows a dominant characteristic, what is it possible genotypes?  </a:t>
            </a:r>
            <a:endParaRPr lang="en-US" altLang="zh-CN" sz="32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38" y="5925787"/>
            <a:ext cx="2117066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est crosses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测交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4651" y="2896526"/>
            <a:ext cx="10123477" cy="2061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Test cross</a:t>
            </a:r>
            <a:endParaRPr lang="en-US" altLang="zh-CN" sz="32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Cross an individual with the </a:t>
            </a:r>
            <a:r>
              <a:rPr lang="en-US" altLang="zh-CN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unknown</a:t>
            </a:r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for a particular gene with one known to have the </a:t>
            </a:r>
            <a:r>
              <a:rPr lang="en-US" altLang="zh-CN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homozygous recessive genotype</a:t>
            </a:r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for the same gene. </a:t>
            </a:r>
            <a:endParaRPr lang="en-US" altLang="zh-CN" sz="32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155324"/>
            <a:ext cx="9144000" cy="5461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Geneticists use the test cross to determine unknown Genotypes</a:t>
            </a:r>
            <a:endParaRPr lang="en-US" sz="2600" dirty="0"/>
          </a:p>
          <a:p>
            <a:pPr marL="0" indent="0">
              <a:buNone/>
            </a:pPr>
            <a:r>
              <a:rPr lang="en-US" dirty="0"/>
              <a:t>	A testcross can reveal an unknown genotype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 an individual of </a:t>
            </a:r>
            <a:r>
              <a:rPr lang="en-US" dirty="0">
                <a:highlight>
                  <a:srgbClr val="FFFF00"/>
                </a:highlight>
              </a:rPr>
              <a:t>unknown genotype</a:t>
            </a:r>
            <a:r>
              <a:rPr lang="en-US" dirty="0"/>
              <a:t> and a </a:t>
            </a:r>
            <a:r>
              <a:rPr lang="en-US" dirty="0">
                <a:highlight>
                  <a:srgbClr val="FFFF00"/>
                </a:highlight>
              </a:rPr>
              <a:t>homozygous-recessive</a:t>
            </a:r>
            <a:r>
              <a:rPr lang="en-US" dirty="0"/>
              <a:t> individual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a test cross you breed an organism showing the </a:t>
            </a:r>
            <a:r>
              <a:rPr lang="en-US" dirty="0">
                <a:highlight>
                  <a:srgbClr val="FFFF00"/>
                </a:highlight>
              </a:rPr>
              <a:t>dominant features</a:t>
            </a:r>
            <a:r>
              <a:rPr lang="en-US" dirty="0"/>
              <a:t> with one showing the</a:t>
            </a:r>
            <a:r>
              <a:rPr lang="en-US" dirty="0">
                <a:highlight>
                  <a:srgbClr val="FFFF00"/>
                </a:highlight>
              </a:rPr>
              <a:t> recessive feature</a:t>
            </a: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of the two possible genotypes (homozygous or heterozygous) gives a different phenotypic </a:t>
            </a:r>
            <a:r>
              <a:rPr lang="en-US" dirty="0">
                <a:highlight>
                  <a:srgbClr val="FFFF00"/>
                </a:highlight>
              </a:rPr>
              <a:t>ratio </a:t>
            </a:r>
            <a:r>
              <a:rPr lang="en-US" dirty="0"/>
              <a:t>in the F1 generation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0" y="12324"/>
            <a:ext cx="9144000" cy="11430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TEST CROSS</a:t>
            </a:r>
            <a:br>
              <a:rPr lang="en-US" dirty="0"/>
            </a:br>
            <a:r>
              <a:rPr lang="en-US" sz="1200" dirty="0"/>
              <a:t>3.18 describe patterns of monohybrid inheritance using a genetic diagram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0" y="875270"/>
            <a:ext cx="8077200" cy="585778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12324"/>
            <a:ext cx="9144000" cy="851276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TEST CROSS</a:t>
            </a:r>
            <a:br>
              <a:rPr lang="en-US" dirty="0"/>
            </a:br>
            <a:r>
              <a:rPr lang="en-US" sz="1200" dirty="0"/>
              <a:t>3.18 describe patterns of monohybrid inheritance using a genetic diagram</a:t>
            </a: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5284"/>
            <a:ext cx="9144000" cy="954073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Pedigree Charts</a:t>
            </a:r>
            <a:r>
              <a:rPr lang="zh-CN" altLang="en-US" dirty="0"/>
              <a:t>系谱图</a:t>
            </a:r>
            <a:br>
              <a:rPr lang="en-US" dirty="0"/>
            </a:br>
            <a:r>
              <a:rPr lang="en-US" sz="1200" dirty="0"/>
              <a:t>3.19 understand how to interpret family pedigrees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527450" y="991331"/>
            <a:ext cx="9140550" cy="3397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pedigree is a chart of the genetic history of family over several generations.</a:t>
            </a:r>
            <a:endParaRPr lang="en-US" dirty="0"/>
          </a:p>
        </p:txBody>
      </p:sp>
      <p:sp>
        <p:nvSpPr>
          <p:cNvPr id="5" name="Rectangle 4"/>
          <p:cNvSpPr txBox="1">
            <a:spLocks noRot="1" noChangeArrowheads="1"/>
          </p:cNvSpPr>
          <p:nvPr/>
        </p:nvSpPr>
        <p:spPr>
          <a:xfrm>
            <a:off x="1524000" y="1388757"/>
            <a:ext cx="4561845" cy="9720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Pedigree</a:t>
            </a:r>
            <a:br>
              <a:rPr lang="en-US" sz="4000" dirty="0"/>
            </a:br>
            <a:endParaRPr lang="en-US" sz="2200" dirty="0"/>
          </a:p>
        </p:txBody>
      </p:sp>
      <p:sp>
        <p:nvSpPr>
          <p:cNvPr id="6" name="Rectangle 7"/>
          <p:cNvSpPr txBox="1">
            <a:spLocks noRot="1" noChangeArrowheads="1"/>
          </p:cNvSpPr>
          <p:nvPr/>
        </p:nvSpPr>
        <p:spPr>
          <a:xfrm>
            <a:off x="1599016" y="3242767"/>
            <a:ext cx="1752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Male</a:t>
            </a:r>
            <a:endParaRPr lang="en-US" sz="3600" dirty="0"/>
          </a:p>
        </p:txBody>
      </p:sp>
      <p:sp>
        <p:nvSpPr>
          <p:cNvPr id="7" name="Rectangle 8"/>
          <p:cNvSpPr txBox="1">
            <a:spLocks noRot="1" noChangeArrowheads="1"/>
          </p:cNvSpPr>
          <p:nvPr/>
        </p:nvSpPr>
        <p:spPr>
          <a:xfrm>
            <a:off x="1599016" y="2556967"/>
            <a:ext cx="2286000" cy="685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Female</a:t>
            </a:r>
            <a:endParaRPr lang="en-US" sz="3600" dirty="0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166755" y="2657615"/>
            <a:ext cx="457200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166755" y="3327202"/>
            <a:ext cx="457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"/>
          <p:cNvSpPr txBox="1">
            <a:spLocks noRot="1" noChangeArrowheads="1"/>
          </p:cNvSpPr>
          <p:nvPr/>
        </p:nvSpPr>
        <p:spPr>
          <a:xfrm>
            <a:off x="6137921" y="1337580"/>
            <a:ext cx="4530079" cy="10232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Connecting Pedigree Symbols</a:t>
            </a:r>
            <a:endParaRPr lang="en-US" dirty="0"/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>
          <a:xfrm>
            <a:off x="6213184" y="4638728"/>
            <a:ext cx="2062514" cy="1970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Fraternal twins</a:t>
            </a:r>
            <a:endParaRPr lang="en-US" sz="2800" dirty="0"/>
          </a:p>
          <a:p>
            <a:pPr>
              <a:lnSpc>
                <a:spcPct val="80000"/>
              </a:lnSpc>
              <a:buFont typeface="Wingdings" panose="05000000000000000000" charset="0"/>
              <a:buNone/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Identical twins</a:t>
            </a:r>
            <a:endParaRPr lang="en-US" sz="28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grpSp>
        <p:nvGrpSpPr>
          <p:cNvPr id="12" name="Group 74"/>
          <p:cNvGrpSpPr/>
          <p:nvPr/>
        </p:nvGrpSpPr>
        <p:grpSpPr bwMode="auto">
          <a:xfrm>
            <a:off x="8395689" y="5847459"/>
            <a:ext cx="1433765" cy="762000"/>
            <a:chOff x="3360" y="2736"/>
            <a:chExt cx="1536" cy="864"/>
          </a:xfrm>
        </p:grpSpPr>
        <p:sp>
          <p:nvSpPr>
            <p:cNvPr id="13" name="Line 37"/>
            <p:cNvSpPr>
              <a:spLocks noChangeShapeType="1"/>
            </p:cNvSpPr>
            <p:nvPr/>
          </p:nvSpPr>
          <p:spPr bwMode="auto">
            <a:xfrm>
              <a:off x="3888" y="3504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64"/>
            <p:cNvGrpSpPr/>
            <p:nvPr/>
          </p:nvGrpSpPr>
          <p:grpSpPr bwMode="auto">
            <a:xfrm>
              <a:off x="3360" y="2736"/>
              <a:ext cx="1536" cy="864"/>
              <a:chOff x="3360" y="2736"/>
              <a:chExt cx="1536" cy="864"/>
            </a:xfrm>
          </p:grpSpPr>
          <p:sp>
            <p:nvSpPr>
              <p:cNvPr id="15" name="Oval 47"/>
              <p:cNvSpPr>
                <a:spLocks noChangeArrowheads="1"/>
              </p:cNvSpPr>
              <p:nvPr/>
            </p:nvSpPr>
            <p:spPr bwMode="auto">
              <a:xfrm>
                <a:off x="4320" y="3312"/>
                <a:ext cx="288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48"/>
              <p:cNvSpPr>
                <a:spLocks noChangeShapeType="1"/>
              </p:cNvSpPr>
              <p:nvPr/>
            </p:nvSpPr>
            <p:spPr bwMode="auto">
              <a:xfrm flipV="1">
                <a:off x="3744" y="2880"/>
                <a:ext cx="336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9"/>
              <p:cNvSpPr>
                <a:spLocks noChangeShapeType="1"/>
              </p:cNvSpPr>
              <p:nvPr/>
            </p:nvSpPr>
            <p:spPr bwMode="auto">
              <a:xfrm>
                <a:off x="4128" y="2880"/>
                <a:ext cx="336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50"/>
              <p:cNvSpPr>
                <a:spLocks noChangeArrowheads="1"/>
              </p:cNvSpPr>
              <p:nvPr/>
            </p:nvSpPr>
            <p:spPr bwMode="auto">
              <a:xfrm>
                <a:off x="4608" y="2736"/>
                <a:ext cx="288" cy="28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51"/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288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52"/>
              <p:cNvSpPr>
                <a:spLocks noChangeShapeType="1"/>
              </p:cNvSpPr>
              <p:nvPr/>
            </p:nvSpPr>
            <p:spPr bwMode="auto">
              <a:xfrm>
                <a:off x="3648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63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288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395688" y="4716869"/>
            <a:ext cx="1449595" cy="952500"/>
            <a:chOff x="6397625" y="3257138"/>
            <a:chExt cx="2438400" cy="1371600"/>
          </a:xfrm>
        </p:grpSpPr>
        <p:sp>
          <p:nvSpPr>
            <p:cNvPr id="22" name="Oval 66"/>
            <p:cNvSpPr>
              <a:spLocks noChangeArrowheads="1"/>
            </p:cNvSpPr>
            <p:nvPr/>
          </p:nvSpPr>
          <p:spPr bwMode="auto">
            <a:xfrm>
              <a:off x="7921625" y="4171538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67"/>
            <p:cNvSpPr>
              <a:spLocks noChangeShapeType="1"/>
            </p:cNvSpPr>
            <p:nvPr/>
          </p:nvSpPr>
          <p:spPr bwMode="auto">
            <a:xfrm flipV="1">
              <a:off x="7007225" y="3485738"/>
              <a:ext cx="5334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68"/>
            <p:cNvSpPr>
              <a:spLocks noChangeShapeType="1"/>
            </p:cNvSpPr>
            <p:nvPr/>
          </p:nvSpPr>
          <p:spPr bwMode="auto">
            <a:xfrm>
              <a:off x="7616825" y="3485738"/>
              <a:ext cx="5334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69"/>
            <p:cNvSpPr>
              <a:spLocks noChangeArrowheads="1"/>
            </p:cNvSpPr>
            <p:nvPr/>
          </p:nvSpPr>
          <p:spPr bwMode="auto">
            <a:xfrm>
              <a:off x="8378825" y="3257138"/>
              <a:ext cx="457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70"/>
            <p:cNvSpPr>
              <a:spLocks noChangeArrowheads="1"/>
            </p:cNvSpPr>
            <p:nvPr/>
          </p:nvSpPr>
          <p:spPr bwMode="auto">
            <a:xfrm>
              <a:off x="6397625" y="3257138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71"/>
            <p:cNvSpPr>
              <a:spLocks noChangeShapeType="1"/>
            </p:cNvSpPr>
            <p:nvPr/>
          </p:nvSpPr>
          <p:spPr bwMode="auto">
            <a:xfrm>
              <a:off x="6854825" y="3485738"/>
              <a:ext cx="152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73"/>
            <p:cNvSpPr>
              <a:spLocks noChangeArrowheads="1"/>
            </p:cNvSpPr>
            <p:nvPr/>
          </p:nvSpPr>
          <p:spPr bwMode="auto">
            <a:xfrm>
              <a:off x="6778625" y="4171538"/>
              <a:ext cx="457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Rectangle 3"/>
          <p:cNvSpPr txBox="1">
            <a:spLocks noRot="1" noChangeArrowheads="1"/>
          </p:cNvSpPr>
          <p:nvPr/>
        </p:nvSpPr>
        <p:spPr>
          <a:xfrm>
            <a:off x="6213184" y="2565821"/>
            <a:ext cx="2062514" cy="1782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300" dirty="0"/>
              <a:t>Married Couple</a:t>
            </a:r>
            <a:endParaRPr lang="en-US" sz="3300" dirty="0"/>
          </a:p>
          <a:p>
            <a:pPr>
              <a:lnSpc>
                <a:spcPct val="90000"/>
              </a:lnSpc>
            </a:pPr>
            <a:endParaRPr lang="en-US" sz="3300" dirty="0"/>
          </a:p>
          <a:p>
            <a:pPr>
              <a:lnSpc>
                <a:spcPct val="90000"/>
              </a:lnSpc>
            </a:pPr>
            <a:r>
              <a:rPr lang="en-US" sz="3300" dirty="0"/>
              <a:t>Siblings</a:t>
            </a:r>
            <a:endParaRPr lang="en-US" sz="3300" dirty="0"/>
          </a:p>
          <a:p>
            <a:pPr>
              <a:lnSpc>
                <a:spcPct val="90000"/>
              </a:lnSpc>
            </a:pPr>
            <a:endParaRPr lang="en-US" sz="4000" dirty="0"/>
          </a:p>
        </p:txBody>
      </p:sp>
      <p:grpSp>
        <p:nvGrpSpPr>
          <p:cNvPr id="31" name="Group 42"/>
          <p:cNvGrpSpPr/>
          <p:nvPr/>
        </p:nvGrpSpPr>
        <p:grpSpPr bwMode="auto">
          <a:xfrm>
            <a:off x="8277845" y="2694995"/>
            <a:ext cx="1551609" cy="409743"/>
            <a:chOff x="3168" y="1632"/>
            <a:chExt cx="1104" cy="288"/>
          </a:xfrm>
        </p:grpSpPr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3984" y="1632"/>
              <a:ext cx="288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3168" y="1632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3456" y="1776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5" name="Group 30"/>
          <p:cNvGrpSpPr/>
          <p:nvPr/>
        </p:nvGrpSpPr>
        <p:grpSpPr bwMode="auto">
          <a:xfrm>
            <a:off x="8275434" y="3284869"/>
            <a:ext cx="1447800" cy="1219200"/>
            <a:chOff x="2736" y="1632"/>
            <a:chExt cx="1632" cy="1296"/>
          </a:xfrm>
        </p:grpSpPr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3312" y="2640"/>
              <a:ext cx="288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3984" y="1632"/>
              <a:ext cx="288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168" y="1632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>
              <a:off x="3456" y="1776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4080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flipV="1">
              <a:off x="3744" y="1776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>
              <a:off x="2880" y="2160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2736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2880" y="2160"/>
              <a:ext cx="13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3456" y="2160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4272" y="2160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50"/>
          <p:cNvSpPr>
            <a:spLocks noChangeArrowheads="1"/>
          </p:cNvSpPr>
          <p:nvPr/>
        </p:nvSpPr>
        <p:spPr bwMode="auto">
          <a:xfrm>
            <a:off x="5551825" y="5550106"/>
            <a:ext cx="411397" cy="42435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9"/>
          <p:cNvSpPr txBox="1">
            <a:spLocks noRot="1" noChangeArrowheads="1"/>
          </p:cNvSpPr>
          <p:nvPr/>
        </p:nvSpPr>
        <p:spPr>
          <a:xfrm>
            <a:off x="1599016" y="3984931"/>
            <a:ext cx="3796339" cy="201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Not Affected </a:t>
            </a:r>
            <a:endParaRPr lang="en-US" sz="3600" dirty="0"/>
          </a:p>
          <a:p>
            <a:r>
              <a:rPr lang="en-US" sz="3600" dirty="0"/>
              <a:t>Affected</a:t>
            </a:r>
            <a:endParaRPr lang="en-US" sz="3600" dirty="0"/>
          </a:p>
          <a:p>
            <a:r>
              <a:rPr lang="en-US" sz="3600" dirty="0"/>
              <a:t>Deceased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0" name="Oval 42"/>
          <p:cNvSpPr>
            <a:spLocks noChangeArrowheads="1"/>
          </p:cNvSpPr>
          <p:nvPr/>
        </p:nvSpPr>
        <p:spPr bwMode="auto">
          <a:xfrm>
            <a:off x="4778259" y="4114014"/>
            <a:ext cx="411397" cy="424353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45"/>
          <p:cNvSpPr>
            <a:spLocks noChangeArrowheads="1"/>
          </p:cNvSpPr>
          <p:nvPr/>
        </p:nvSpPr>
        <p:spPr bwMode="auto">
          <a:xfrm>
            <a:off x="4778259" y="4799814"/>
            <a:ext cx="411397" cy="42435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8"/>
          <p:cNvSpPr>
            <a:spLocks noChangeShapeType="1"/>
          </p:cNvSpPr>
          <p:nvPr/>
        </p:nvSpPr>
        <p:spPr bwMode="auto">
          <a:xfrm>
            <a:off x="5577649" y="5550106"/>
            <a:ext cx="411397" cy="4243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auto">
          <a:xfrm>
            <a:off x="5531846" y="4780178"/>
            <a:ext cx="457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5531846" y="4081167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42"/>
          <p:cNvSpPr>
            <a:spLocks noChangeArrowheads="1"/>
          </p:cNvSpPr>
          <p:nvPr/>
        </p:nvSpPr>
        <p:spPr bwMode="auto">
          <a:xfrm>
            <a:off x="4778259" y="5536741"/>
            <a:ext cx="411397" cy="424353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48"/>
          <p:cNvSpPr>
            <a:spLocks noChangeShapeType="1"/>
          </p:cNvSpPr>
          <p:nvPr/>
        </p:nvSpPr>
        <p:spPr bwMode="auto">
          <a:xfrm>
            <a:off x="4792065" y="5571545"/>
            <a:ext cx="388496" cy="3757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9" grpId="0" bldLvl="0" animBg="1"/>
      <p:bldP spid="11" grpId="0"/>
      <p:bldP spid="30" grpId="0"/>
      <p:bldP spid="48" grpId="0" bldLvl="0" animBg="1"/>
      <p:bldP spid="49" grpId="0"/>
      <p:bldP spid="50" grpId="0" bldLvl="0" animBg="1"/>
      <p:bldP spid="52" grpId="0" bldLvl="0" animBg="1"/>
      <p:bldP spid="53" grpId="0" bldLvl="0" animBg="1"/>
      <p:bldP spid="51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27612"/>
            <a:ext cx="9144000" cy="80221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Example (Dominant or Recessive) </a:t>
            </a:r>
            <a:br>
              <a:rPr lang="en-US" dirty="0"/>
            </a:br>
            <a:r>
              <a:rPr lang="en-US" sz="1200" dirty="0"/>
              <a:t>3.19 understand how to interpret family pedigrees</a:t>
            </a:r>
            <a:endParaRPr lang="en-US" sz="1200" dirty="0"/>
          </a:p>
        </p:txBody>
      </p:sp>
      <p:grpSp>
        <p:nvGrpSpPr>
          <p:cNvPr id="61481" name="Group 41"/>
          <p:cNvGrpSpPr/>
          <p:nvPr/>
        </p:nvGrpSpPr>
        <p:grpSpPr bwMode="auto">
          <a:xfrm>
            <a:off x="2778926" y="2363426"/>
            <a:ext cx="6945166" cy="4134053"/>
            <a:chOff x="1392" y="1632"/>
            <a:chExt cx="3120" cy="1728"/>
          </a:xfrm>
        </p:grpSpPr>
        <p:grpSp>
          <p:nvGrpSpPr>
            <p:cNvPr id="61479" name="Group 39"/>
            <p:cNvGrpSpPr/>
            <p:nvPr/>
          </p:nvGrpSpPr>
          <p:grpSpPr bwMode="auto">
            <a:xfrm>
              <a:off x="1392" y="1632"/>
              <a:ext cx="3120" cy="1728"/>
              <a:chOff x="1392" y="1632"/>
              <a:chExt cx="3120" cy="1728"/>
            </a:xfrm>
          </p:grpSpPr>
          <p:sp>
            <p:nvSpPr>
              <p:cNvPr id="61447" name="Rectangle 7"/>
              <p:cNvSpPr>
                <a:spLocks noChangeArrowheads="1"/>
              </p:cNvSpPr>
              <p:nvPr/>
            </p:nvSpPr>
            <p:spPr bwMode="auto">
              <a:xfrm>
                <a:off x="1584" y="1632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AU"/>
              </a:p>
            </p:txBody>
          </p:sp>
          <p:sp>
            <p:nvSpPr>
              <p:cNvPr id="61448" name="Rectangle 8"/>
              <p:cNvSpPr>
                <a:spLocks noChangeArrowheads="1"/>
              </p:cNvSpPr>
              <p:nvPr/>
            </p:nvSpPr>
            <p:spPr bwMode="auto">
              <a:xfrm>
                <a:off x="4128" y="1680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49" name="Rectangle 9"/>
              <p:cNvSpPr>
                <a:spLocks noChangeArrowheads="1"/>
              </p:cNvSpPr>
              <p:nvPr/>
            </p:nvSpPr>
            <p:spPr bwMode="auto">
              <a:xfrm>
                <a:off x="1392" y="2400"/>
                <a:ext cx="288" cy="3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0" name="Rectangle 10"/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1" name="Rectangle 11"/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288" cy="3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2" name="Rectangle 12"/>
              <p:cNvSpPr>
                <a:spLocks noChangeArrowheads="1"/>
              </p:cNvSpPr>
              <p:nvPr/>
            </p:nvSpPr>
            <p:spPr bwMode="auto">
              <a:xfrm>
                <a:off x="2256" y="3024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3" name="Rectangle 13"/>
              <p:cNvSpPr>
                <a:spLocks noChangeArrowheads="1"/>
              </p:cNvSpPr>
              <p:nvPr/>
            </p:nvSpPr>
            <p:spPr bwMode="auto">
              <a:xfrm>
                <a:off x="3120" y="2448"/>
                <a:ext cx="288" cy="336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4" name="Oval 14"/>
              <p:cNvSpPr>
                <a:spLocks noChangeArrowheads="1"/>
              </p:cNvSpPr>
              <p:nvPr/>
            </p:nvSpPr>
            <p:spPr bwMode="auto">
              <a:xfrm>
                <a:off x="2208" y="1632"/>
                <a:ext cx="336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5" name="Oval 15"/>
              <p:cNvSpPr>
                <a:spLocks noChangeArrowheads="1"/>
              </p:cNvSpPr>
              <p:nvPr/>
            </p:nvSpPr>
            <p:spPr bwMode="auto">
              <a:xfrm>
                <a:off x="2352" y="2400"/>
                <a:ext cx="336" cy="3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6" name="Oval 1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336" cy="33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7" name="Oval 17"/>
              <p:cNvSpPr>
                <a:spLocks noChangeArrowheads="1"/>
              </p:cNvSpPr>
              <p:nvPr/>
            </p:nvSpPr>
            <p:spPr bwMode="auto">
              <a:xfrm>
                <a:off x="3216" y="3024"/>
                <a:ext cx="336" cy="3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8" name="Oval 18"/>
              <p:cNvSpPr>
                <a:spLocks noChangeArrowheads="1"/>
              </p:cNvSpPr>
              <p:nvPr/>
            </p:nvSpPr>
            <p:spPr bwMode="auto">
              <a:xfrm>
                <a:off x="3696" y="2400"/>
                <a:ext cx="336" cy="3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9" name="Oval 19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36" cy="3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80" name="Group 40"/>
            <p:cNvGrpSpPr/>
            <p:nvPr/>
          </p:nvGrpSpPr>
          <p:grpSpPr bwMode="auto">
            <a:xfrm>
              <a:off x="1536" y="1824"/>
              <a:ext cx="2832" cy="1200"/>
              <a:chOff x="1536" y="1824"/>
              <a:chExt cx="2832" cy="1200"/>
            </a:xfrm>
          </p:grpSpPr>
          <p:sp>
            <p:nvSpPr>
              <p:cNvPr id="61461" name="Line 21"/>
              <p:cNvSpPr>
                <a:spLocks noChangeShapeType="1"/>
              </p:cNvSpPr>
              <p:nvPr/>
            </p:nvSpPr>
            <p:spPr bwMode="auto">
              <a:xfrm>
                <a:off x="1872" y="182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2" name="Line 22"/>
              <p:cNvSpPr>
                <a:spLocks noChangeShapeType="1"/>
              </p:cNvSpPr>
              <p:nvPr/>
            </p:nvSpPr>
            <p:spPr bwMode="auto">
              <a:xfrm>
                <a:off x="2016" y="1824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3" name="Line 23"/>
              <p:cNvSpPr>
                <a:spLocks noChangeShapeType="1"/>
              </p:cNvSpPr>
              <p:nvPr/>
            </p:nvSpPr>
            <p:spPr bwMode="auto">
              <a:xfrm>
                <a:off x="1536" y="2208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4" name="Line 24"/>
              <p:cNvSpPr>
                <a:spLocks noChangeShapeType="1"/>
              </p:cNvSpPr>
              <p:nvPr/>
            </p:nvSpPr>
            <p:spPr bwMode="auto">
              <a:xfrm>
                <a:off x="4368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5" name="Line 25"/>
              <p:cNvSpPr>
                <a:spLocks noChangeShapeType="1"/>
              </p:cNvSpPr>
              <p:nvPr/>
            </p:nvSpPr>
            <p:spPr bwMode="auto">
              <a:xfrm>
                <a:off x="2496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6" name="Line 26"/>
              <p:cNvSpPr>
                <a:spLocks noChangeShapeType="1"/>
              </p:cNvSpPr>
              <p:nvPr/>
            </p:nvSpPr>
            <p:spPr bwMode="auto">
              <a:xfrm>
                <a:off x="2016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7" name="Line 27"/>
              <p:cNvSpPr>
                <a:spLocks noChangeShapeType="1"/>
              </p:cNvSpPr>
              <p:nvPr/>
            </p:nvSpPr>
            <p:spPr bwMode="auto">
              <a:xfrm>
                <a:off x="2688" y="259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8" name="Line 28"/>
              <p:cNvSpPr>
                <a:spLocks noChangeShapeType="1"/>
              </p:cNvSpPr>
              <p:nvPr/>
            </p:nvSpPr>
            <p:spPr bwMode="auto">
              <a:xfrm>
                <a:off x="2880" y="259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9" name="Line 29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0" name="Line 30"/>
              <p:cNvSpPr>
                <a:spLocks noChangeShapeType="1"/>
              </p:cNvSpPr>
              <p:nvPr/>
            </p:nvSpPr>
            <p:spPr bwMode="auto">
              <a:xfrm>
                <a:off x="3408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1" name="Line 31"/>
              <p:cNvSpPr>
                <a:spLocks noChangeShapeType="1"/>
              </p:cNvSpPr>
              <p:nvPr/>
            </p:nvSpPr>
            <p:spPr bwMode="auto">
              <a:xfrm>
                <a:off x="2880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2" name="Line 32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3" name="Line 33"/>
              <p:cNvSpPr>
                <a:spLocks noChangeShapeType="1"/>
              </p:cNvSpPr>
              <p:nvPr/>
            </p:nvSpPr>
            <p:spPr bwMode="auto">
              <a:xfrm>
                <a:off x="384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4" name="Line 34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5" name="Line 35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6" name="Line 36"/>
              <p:cNvSpPr>
                <a:spLocks noChangeShapeType="1"/>
              </p:cNvSpPr>
              <p:nvPr/>
            </p:nvSpPr>
            <p:spPr bwMode="auto">
              <a:xfrm>
                <a:off x="3840" y="182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7" name="Line 37"/>
              <p:cNvSpPr>
                <a:spLocks noChangeShapeType="1"/>
              </p:cNvSpPr>
              <p:nvPr/>
            </p:nvSpPr>
            <p:spPr bwMode="auto">
              <a:xfrm>
                <a:off x="3600" y="18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1478" name="Line 38"/>
          <p:cNvSpPr>
            <a:spLocks noChangeShapeType="1"/>
          </p:cNvSpPr>
          <p:nvPr/>
        </p:nvSpPr>
        <p:spPr bwMode="auto">
          <a:xfrm>
            <a:off x="3098019" y="3741444"/>
            <a:ext cx="0" cy="459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>
            <a:endCxn id="61447" idx="1"/>
          </p:cNvCxnSpPr>
          <p:nvPr/>
        </p:nvCxnSpPr>
        <p:spPr>
          <a:xfrm>
            <a:off x="2310878" y="2478261"/>
            <a:ext cx="895443" cy="287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36447" y="2478261"/>
            <a:ext cx="854789" cy="188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8628" y="1994094"/>
            <a:ext cx="120650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Unaffected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0097" y="1994094"/>
            <a:ext cx="9645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Affected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9076" y="1035431"/>
            <a:ext cx="6657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Affected allele Dominant or Recessive?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22749" y="3181076"/>
            <a:ext cx="2191624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RECESSIVE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3223426" y="2389791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20020" y="2442182"/>
            <a:ext cx="7124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AA</a:t>
            </a:r>
            <a:endParaRPr lang="en-US" sz="3600" dirty="0"/>
          </a:p>
        </p:txBody>
      </p:sp>
      <p:sp>
        <p:nvSpPr>
          <p:cNvPr id="92" name="TextBox 91"/>
          <p:cNvSpPr txBox="1"/>
          <p:nvPr/>
        </p:nvSpPr>
        <p:spPr>
          <a:xfrm>
            <a:off x="2774919" y="4212205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3888828" y="4228003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94" name="TextBox 93"/>
          <p:cNvSpPr txBox="1"/>
          <p:nvPr/>
        </p:nvSpPr>
        <p:spPr>
          <a:xfrm>
            <a:off x="4984925" y="4212205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95" name="TextBox 94"/>
          <p:cNvSpPr txBox="1"/>
          <p:nvPr/>
        </p:nvSpPr>
        <p:spPr>
          <a:xfrm>
            <a:off x="5770690" y="5718113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96" name="TextBox 95"/>
          <p:cNvSpPr txBox="1"/>
          <p:nvPr/>
        </p:nvSpPr>
        <p:spPr>
          <a:xfrm>
            <a:off x="6898250" y="5705763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97" name="TextBox 96"/>
          <p:cNvSpPr txBox="1"/>
          <p:nvPr/>
        </p:nvSpPr>
        <p:spPr>
          <a:xfrm>
            <a:off x="6632975" y="4358296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14760" y="2475096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886064" y="2486967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96876" y="4232781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099762" y="4229001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19308" y="5709308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3" grpId="0" bldLvl="0" animBg="1"/>
      <p:bldP spid="19" grpId="0"/>
      <p:bldP spid="2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1" name="Group 41"/>
          <p:cNvGrpSpPr/>
          <p:nvPr/>
        </p:nvGrpSpPr>
        <p:grpSpPr bwMode="auto">
          <a:xfrm>
            <a:off x="2778926" y="2363426"/>
            <a:ext cx="6945166" cy="4134053"/>
            <a:chOff x="1392" y="1632"/>
            <a:chExt cx="3120" cy="1728"/>
          </a:xfrm>
        </p:grpSpPr>
        <p:grpSp>
          <p:nvGrpSpPr>
            <p:cNvPr id="61479" name="Group 39"/>
            <p:cNvGrpSpPr/>
            <p:nvPr/>
          </p:nvGrpSpPr>
          <p:grpSpPr bwMode="auto">
            <a:xfrm>
              <a:off x="1392" y="1632"/>
              <a:ext cx="3120" cy="1728"/>
              <a:chOff x="1392" y="1632"/>
              <a:chExt cx="3120" cy="1728"/>
            </a:xfrm>
          </p:grpSpPr>
          <p:sp>
            <p:nvSpPr>
              <p:cNvPr id="61447" name="Rectangle 7"/>
              <p:cNvSpPr>
                <a:spLocks noChangeArrowheads="1"/>
              </p:cNvSpPr>
              <p:nvPr/>
            </p:nvSpPr>
            <p:spPr bwMode="auto">
              <a:xfrm>
                <a:off x="1584" y="1632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AU"/>
              </a:p>
            </p:txBody>
          </p:sp>
          <p:sp>
            <p:nvSpPr>
              <p:cNvPr id="61448" name="Rectangle 8"/>
              <p:cNvSpPr>
                <a:spLocks noChangeArrowheads="1"/>
              </p:cNvSpPr>
              <p:nvPr/>
            </p:nvSpPr>
            <p:spPr bwMode="auto">
              <a:xfrm>
                <a:off x="4128" y="1680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49" name="Rectangle 9"/>
              <p:cNvSpPr>
                <a:spLocks noChangeArrowheads="1"/>
              </p:cNvSpPr>
              <p:nvPr/>
            </p:nvSpPr>
            <p:spPr bwMode="auto">
              <a:xfrm>
                <a:off x="1392" y="2400"/>
                <a:ext cx="288" cy="336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0" name="Rectangle 10"/>
              <p:cNvSpPr>
                <a:spLocks noChangeArrowheads="1"/>
              </p:cNvSpPr>
              <p:nvPr/>
            </p:nvSpPr>
            <p:spPr bwMode="auto">
              <a:xfrm>
                <a:off x="4224" y="240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1" name="Rectangle 11"/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288" cy="3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2" name="Rectangle 12"/>
              <p:cNvSpPr>
                <a:spLocks noChangeArrowheads="1"/>
              </p:cNvSpPr>
              <p:nvPr/>
            </p:nvSpPr>
            <p:spPr bwMode="auto">
              <a:xfrm>
                <a:off x="2256" y="3024"/>
                <a:ext cx="288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3" name="Rectangle 13"/>
              <p:cNvSpPr>
                <a:spLocks noChangeArrowheads="1"/>
              </p:cNvSpPr>
              <p:nvPr/>
            </p:nvSpPr>
            <p:spPr bwMode="auto">
              <a:xfrm>
                <a:off x="3120" y="2448"/>
                <a:ext cx="288" cy="336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4" name="Oval 14"/>
              <p:cNvSpPr>
                <a:spLocks noChangeArrowheads="1"/>
              </p:cNvSpPr>
              <p:nvPr/>
            </p:nvSpPr>
            <p:spPr bwMode="auto">
              <a:xfrm>
                <a:off x="2208" y="1632"/>
                <a:ext cx="336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5" name="Oval 15"/>
              <p:cNvSpPr>
                <a:spLocks noChangeArrowheads="1"/>
              </p:cNvSpPr>
              <p:nvPr/>
            </p:nvSpPr>
            <p:spPr bwMode="auto">
              <a:xfrm>
                <a:off x="2352" y="2400"/>
                <a:ext cx="336" cy="33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6" name="Oval 1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336" cy="33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7" name="Oval 17"/>
              <p:cNvSpPr>
                <a:spLocks noChangeArrowheads="1"/>
              </p:cNvSpPr>
              <p:nvPr/>
            </p:nvSpPr>
            <p:spPr bwMode="auto">
              <a:xfrm>
                <a:off x="3216" y="3024"/>
                <a:ext cx="336" cy="33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8" name="Oval 18"/>
              <p:cNvSpPr>
                <a:spLocks noChangeArrowheads="1"/>
              </p:cNvSpPr>
              <p:nvPr/>
            </p:nvSpPr>
            <p:spPr bwMode="auto">
              <a:xfrm>
                <a:off x="3696" y="2400"/>
                <a:ext cx="336" cy="3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9" name="Oval 19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36" cy="3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80" name="Group 40"/>
            <p:cNvGrpSpPr/>
            <p:nvPr/>
          </p:nvGrpSpPr>
          <p:grpSpPr bwMode="auto">
            <a:xfrm>
              <a:off x="1536" y="1824"/>
              <a:ext cx="2832" cy="1200"/>
              <a:chOff x="1536" y="1824"/>
              <a:chExt cx="2832" cy="1200"/>
            </a:xfrm>
          </p:grpSpPr>
          <p:sp>
            <p:nvSpPr>
              <p:cNvPr id="61461" name="Line 21"/>
              <p:cNvSpPr>
                <a:spLocks noChangeShapeType="1"/>
              </p:cNvSpPr>
              <p:nvPr/>
            </p:nvSpPr>
            <p:spPr bwMode="auto">
              <a:xfrm>
                <a:off x="1872" y="182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2" name="Line 22"/>
              <p:cNvSpPr>
                <a:spLocks noChangeShapeType="1"/>
              </p:cNvSpPr>
              <p:nvPr/>
            </p:nvSpPr>
            <p:spPr bwMode="auto">
              <a:xfrm>
                <a:off x="2016" y="1824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3" name="Line 23"/>
              <p:cNvSpPr>
                <a:spLocks noChangeShapeType="1"/>
              </p:cNvSpPr>
              <p:nvPr/>
            </p:nvSpPr>
            <p:spPr bwMode="auto">
              <a:xfrm>
                <a:off x="1536" y="2208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4" name="Line 24"/>
              <p:cNvSpPr>
                <a:spLocks noChangeShapeType="1"/>
              </p:cNvSpPr>
              <p:nvPr/>
            </p:nvSpPr>
            <p:spPr bwMode="auto">
              <a:xfrm>
                <a:off x="4368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5" name="Line 25"/>
              <p:cNvSpPr>
                <a:spLocks noChangeShapeType="1"/>
              </p:cNvSpPr>
              <p:nvPr/>
            </p:nvSpPr>
            <p:spPr bwMode="auto">
              <a:xfrm>
                <a:off x="2496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6" name="Line 26"/>
              <p:cNvSpPr>
                <a:spLocks noChangeShapeType="1"/>
              </p:cNvSpPr>
              <p:nvPr/>
            </p:nvSpPr>
            <p:spPr bwMode="auto">
              <a:xfrm>
                <a:off x="2016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7" name="Line 27"/>
              <p:cNvSpPr>
                <a:spLocks noChangeShapeType="1"/>
              </p:cNvSpPr>
              <p:nvPr/>
            </p:nvSpPr>
            <p:spPr bwMode="auto">
              <a:xfrm>
                <a:off x="2688" y="259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8" name="Line 28"/>
              <p:cNvSpPr>
                <a:spLocks noChangeShapeType="1"/>
              </p:cNvSpPr>
              <p:nvPr/>
            </p:nvSpPr>
            <p:spPr bwMode="auto">
              <a:xfrm>
                <a:off x="2880" y="259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9" name="Line 29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0" name="Line 30"/>
              <p:cNvSpPr>
                <a:spLocks noChangeShapeType="1"/>
              </p:cNvSpPr>
              <p:nvPr/>
            </p:nvSpPr>
            <p:spPr bwMode="auto">
              <a:xfrm>
                <a:off x="3408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1" name="Line 31"/>
              <p:cNvSpPr>
                <a:spLocks noChangeShapeType="1"/>
              </p:cNvSpPr>
              <p:nvPr/>
            </p:nvSpPr>
            <p:spPr bwMode="auto">
              <a:xfrm>
                <a:off x="2880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2" name="Line 32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3" name="Line 33"/>
              <p:cNvSpPr>
                <a:spLocks noChangeShapeType="1"/>
              </p:cNvSpPr>
              <p:nvPr/>
            </p:nvSpPr>
            <p:spPr bwMode="auto">
              <a:xfrm>
                <a:off x="3840" y="22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4" name="Line 34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5" name="Line 35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6" name="Line 36"/>
              <p:cNvSpPr>
                <a:spLocks noChangeShapeType="1"/>
              </p:cNvSpPr>
              <p:nvPr/>
            </p:nvSpPr>
            <p:spPr bwMode="auto">
              <a:xfrm>
                <a:off x="3840" y="182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77" name="Line 37"/>
              <p:cNvSpPr>
                <a:spLocks noChangeShapeType="1"/>
              </p:cNvSpPr>
              <p:nvPr/>
            </p:nvSpPr>
            <p:spPr bwMode="auto">
              <a:xfrm>
                <a:off x="3600" y="18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1478" name="Line 38"/>
          <p:cNvSpPr>
            <a:spLocks noChangeShapeType="1"/>
          </p:cNvSpPr>
          <p:nvPr/>
        </p:nvSpPr>
        <p:spPr bwMode="auto">
          <a:xfrm>
            <a:off x="3098019" y="3741444"/>
            <a:ext cx="0" cy="459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>
            <a:endCxn id="61447" idx="1"/>
          </p:cNvCxnSpPr>
          <p:nvPr/>
        </p:nvCxnSpPr>
        <p:spPr>
          <a:xfrm>
            <a:off x="2310878" y="2478261"/>
            <a:ext cx="895443" cy="287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36447" y="2478261"/>
            <a:ext cx="854789" cy="188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8628" y="1994094"/>
            <a:ext cx="120650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Unaffected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0097" y="1994094"/>
            <a:ext cx="9645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Affected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9076" y="1035431"/>
            <a:ext cx="6657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Affected allele Dominant or Recessive?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758414" y="3167270"/>
            <a:ext cx="2665643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DOMINANT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0566" y="2389791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61435" y="2386958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56" name="TextBox 55"/>
          <p:cNvSpPr txBox="1"/>
          <p:nvPr/>
        </p:nvSpPr>
        <p:spPr>
          <a:xfrm>
            <a:off x="2768212" y="4246587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5969" y="4232781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28569" y="4249783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94726" y="2461290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587" y="2475096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39489" y="4222171"/>
            <a:ext cx="7124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63083" y="5738852"/>
            <a:ext cx="7124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05585" y="5697434"/>
            <a:ext cx="666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Aa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98016" y="4180753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9110953" y="4180753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66" name="TextBox 65"/>
          <p:cNvSpPr txBox="1"/>
          <p:nvPr/>
        </p:nvSpPr>
        <p:spPr>
          <a:xfrm>
            <a:off x="5777764" y="5713088"/>
            <a:ext cx="621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aa</a:t>
            </a:r>
            <a:endParaRPr lang="en-US" sz="3600" dirty="0"/>
          </a:p>
        </p:txBody>
      </p:sp>
      <p:sp>
        <p:nvSpPr>
          <p:cNvPr id="6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27612"/>
            <a:ext cx="9144000" cy="80221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Example (Dominant or Recessive) </a:t>
            </a:r>
            <a:br>
              <a:rPr lang="en-US" dirty="0"/>
            </a:br>
            <a:r>
              <a:rPr lang="en-US" sz="1200" dirty="0"/>
              <a:t>3.19 understand how to interpret family pedigrees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3" grpId="0" bldLvl="0" animBg="1"/>
      <p:bldP spid="19" grpId="0"/>
      <p:bldP spid="21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68105"/>
            <a:ext cx="6464440" cy="5653371"/>
          </a:xfrm>
        </p:spPr>
        <p:txBody>
          <a:bodyPr>
            <a:normAutofit/>
          </a:bodyPr>
          <a:lstStyle/>
          <a:p>
            <a:r>
              <a:rPr lang="en-GB" sz="3200" dirty="0"/>
              <a:t>Can you tell if the affected gene is dominant or recessive?</a:t>
            </a:r>
            <a:endParaRPr lang="en-GB" sz="3200" dirty="0"/>
          </a:p>
          <a:p>
            <a:r>
              <a:rPr lang="en-GB" sz="3200" dirty="0"/>
              <a:t>You can tell it is </a:t>
            </a:r>
            <a:r>
              <a:rPr lang="en-GB" sz="3200" dirty="0">
                <a:solidFill>
                  <a:srgbClr val="FF0000"/>
                </a:solidFill>
              </a:rPr>
              <a:t>recessive</a:t>
            </a:r>
            <a:r>
              <a:rPr lang="en-GB" sz="3200" dirty="0"/>
              <a:t> from the information in the pedigree. </a:t>
            </a:r>
            <a:endParaRPr lang="en-GB" sz="3200" dirty="0"/>
          </a:p>
          <a:p>
            <a:r>
              <a:rPr lang="en-GB" sz="3200" dirty="0"/>
              <a:t>If it was dominant than all three children in the 3</a:t>
            </a:r>
            <a:r>
              <a:rPr lang="en-GB" sz="3200" baseline="30000" dirty="0"/>
              <a:t>rd</a:t>
            </a:r>
            <a:r>
              <a:rPr lang="en-GB" sz="3200" dirty="0"/>
              <a:t> generation would have been  affected. </a:t>
            </a:r>
            <a:endParaRPr lang="en-GB" sz="3200" dirty="0"/>
          </a:p>
          <a:p>
            <a:r>
              <a:rPr lang="en-GB" sz="3200" dirty="0"/>
              <a:t>Can you work out what the genotypes would be for 1,2 and 3?</a:t>
            </a:r>
            <a:endParaRPr lang="en-GB" sz="32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Pedigree charts</a:t>
            </a:r>
            <a:endParaRPr lang="en-GB" dirty="0"/>
          </a:p>
        </p:txBody>
      </p:sp>
      <p:pic>
        <p:nvPicPr>
          <p:cNvPr id="9" name="Picture 8" descr="Screen Shot 2017-07-26 at 09.45.3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4041" y="868489"/>
            <a:ext cx="4929433" cy="42924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determination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2014" y="1713915"/>
            <a:ext cx="1012347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Sex determination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" y="2413736"/>
            <a:ext cx="4505954" cy="36866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89" y="1537314"/>
            <a:ext cx="5372850" cy="876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64" y="2752956"/>
            <a:ext cx="1057423" cy="390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877" y="2639372"/>
            <a:ext cx="2364886" cy="5424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64" y="3794035"/>
            <a:ext cx="4464881" cy="3083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89" y="3346298"/>
            <a:ext cx="4096322" cy="4477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819" y="6277026"/>
            <a:ext cx="3179702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 determination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性别决定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chromosomes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833" y="1325653"/>
            <a:ext cx="654330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</a:t>
            </a:r>
            <a:endParaRPr lang="en-US" altLang="zh-CN" sz="24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length of DNA that codes for a protein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48" y="905462"/>
            <a:ext cx="3790208" cy="26235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132" y="3518752"/>
            <a:ext cx="2774868" cy="333924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6833" y="2705205"/>
            <a:ext cx="654330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Genes determine all sorts of things about you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1" y="3529060"/>
            <a:ext cx="7388395" cy="2465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linkage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753" y="1095107"/>
            <a:ext cx="345747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Sex linkage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638" y="5925787"/>
            <a:ext cx="3179702" cy="39878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 lin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kage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伴性遗传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920" y="1716405"/>
            <a:ext cx="6303645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Genes that are found only on the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non-homologous parts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of the X or Y chromosomes are called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sex-linked genes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638" y="3290342"/>
            <a:ext cx="415081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Sex-linked characteristic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169" y="3813562"/>
            <a:ext cx="6089976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characteristic in which the gene responsible is located on a sex chromosome, which makes it</a:t>
            </a:r>
            <a:r>
              <a:rPr lang="en-US" altLang="zh-CN" sz="2800" dirty="0" smtClean="0"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more common in one sex than in the other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22085" y="1846580"/>
            <a:ext cx="5669231" cy="3268345"/>
            <a:chOff x="2590" y="4953"/>
            <a:chExt cx="9565" cy="5147"/>
          </a:xfrm>
        </p:grpSpPr>
        <p:pic>
          <p:nvPicPr>
            <p:cNvPr id="33807" name="图片 33806" descr="sex_chromosomes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2590" y="4953"/>
              <a:ext cx="1803" cy="5147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811" name="组合 33810"/>
            <p:cNvGrpSpPr/>
            <p:nvPr/>
          </p:nvGrpSpPr>
          <p:grpSpPr>
            <a:xfrm>
              <a:off x="4720" y="4980"/>
              <a:ext cx="7023" cy="1948"/>
              <a:chOff x="1888" y="1992"/>
              <a:chExt cx="2809" cy="779"/>
            </a:xfrm>
          </p:grpSpPr>
          <p:sp>
            <p:nvSpPr>
              <p:cNvPr id="33802" name="TextBox 1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200" y="2016"/>
                <a:ext cx="2497" cy="7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r>
                  <a:rPr lang="en-GB" altLang="zh-CN" sz="2400" b="1">
                    <a:solidFill>
                      <a:srgbClr val="10BC45"/>
                    </a:solidFill>
                    <a:latin typeface="Arial" panose="020B0604020202020204" pitchFamily="34" charset="0"/>
                  </a:rPr>
                  <a:t>homologous regions</a:t>
                </a:r>
                <a:br>
                  <a:rPr lang="en-GB" altLang="zh-CN" sz="2400" b="1">
                    <a:solidFill>
                      <a:srgbClr val="10BC45"/>
                    </a:solidFill>
                    <a:latin typeface="Arial" panose="020B0604020202020204" pitchFamily="34" charset="0"/>
                  </a:rPr>
                </a:br>
                <a:r>
                  <a:rPr lang="en-GB" altLang="zh-CN" sz="2400">
                    <a:latin typeface="Arial" panose="020B0604020202020204" pitchFamily="34" charset="0"/>
                  </a:rPr>
                  <a:t>do not carry sex-determining genes</a:t>
                </a:r>
                <a:endParaRPr lang="en-GB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09" name="右大括号 33808"/>
              <p:cNvSpPr/>
              <p:nvPr>
                <p:custDataLst>
                  <p:tags r:id="rId4"/>
                </p:custDataLst>
              </p:nvPr>
            </p:nvSpPr>
            <p:spPr>
              <a:xfrm>
                <a:off x="1888" y="1992"/>
                <a:ext cx="280" cy="736"/>
              </a:xfrm>
              <a:prstGeom prst="rightBrace">
                <a:avLst>
                  <a:gd name="adj1" fmla="val 21904"/>
                  <a:gd name="adj2" fmla="val 50000"/>
                </a:avLst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3812" name="组合 33811"/>
            <p:cNvGrpSpPr/>
            <p:nvPr/>
          </p:nvGrpSpPr>
          <p:grpSpPr>
            <a:xfrm>
              <a:off x="4720" y="6920"/>
              <a:ext cx="7435" cy="3140"/>
              <a:chOff x="1888" y="2768"/>
              <a:chExt cx="2974" cy="1256"/>
            </a:xfrm>
          </p:grpSpPr>
          <p:sp>
            <p:nvSpPr>
              <p:cNvPr id="33800" name="TextBox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13" y="3061"/>
                <a:ext cx="2749" cy="7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r>
                  <a:rPr lang="en-GB" altLang="zh-CN" sz="2400" b="1">
                    <a:solidFill>
                      <a:srgbClr val="10BC45"/>
                    </a:solidFill>
                    <a:latin typeface="Arial" panose="020B0604020202020204" pitchFamily="34" charset="0"/>
                  </a:rPr>
                  <a:t>non-homologous regions</a:t>
                </a:r>
                <a:br>
                  <a:rPr lang="en-GB" altLang="zh-CN" sz="2400" b="1">
                    <a:solidFill>
                      <a:srgbClr val="10BC45"/>
                    </a:solidFill>
                    <a:latin typeface="Arial" panose="020B0604020202020204" pitchFamily="34" charset="0"/>
                  </a:rPr>
                </a:br>
                <a:r>
                  <a:rPr lang="en-GB" altLang="zh-CN" sz="2400">
                    <a:latin typeface="Arial" panose="020B0604020202020204" pitchFamily="34" charset="0"/>
                  </a:rPr>
                  <a:t>carry sex-determining genes and other genes</a:t>
                </a:r>
                <a:endParaRPr lang="en-GB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810" name="右大括号 3380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88" y="2768"/>
                <a:ext cx="280" cy="1256"/>
              </a:xfrm>
              <a:prstGeom prst="rightBrace">
                <a:avLst>
                  <a:gd name="adj1" fmla="val 37380"/>
                  <a:gd name="adj2" fmla="val 50000"/>
                </a:avLst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linkage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638" y="1382127"/>
            <a:ext cx="386847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ed-green  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638" y="5925787"/>
            <a:ext cx="3773468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ed-green </a:t>
            </a:r>
            <a:r>
              <a:rPr lang="en-US" altLang="zh-CN" sz="20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colour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-blind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红绿色盲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35" y="1382127"/>
            <a:ext cx="5811061" cy="511563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1638" y="1905347"/>
            <a:ext cx="6089976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One of these sex-linked genes controls the production of the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three different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kinds of cone cells in the retina. 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recessive allele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this gene,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results in only two types of cone cell being made. 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linkage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638" y="1382127"/>
            <a:ext cx="386847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ed-green  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1140" y="956535"/>
            <a:ext cx="5756648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Red-green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 is much more common in men than in women.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0" y="2064743"/>
            <a:ext cx="9650681" cy="3765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29" y="6088393"/>
            <a:ext cx="1383736" cy="590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" y="6064743"/>
            <a:ext cx="1764147" cy="6198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04" y="6056861"/>
            <a:ext cx="1623409" cy="6277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40" y="6056862"/>
            <a:ext cx="1579421" cy="6277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16" y="6077733"/>
            <a:ext cx="1190257" cy="585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linkage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638" y="1382127"/>
            <a:ext cx="386847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ed-green  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83" y="2496469"/>
            <a:ext cx="1328817" cy="4019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04" y="2496469"/>
            <a:ext cx="3743847" cy="61921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90" y="1192479"/>
            <a:ext cx="6988666" cy="10227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51" y="3179851"/>
            <a:ext cx="4993615" cy="474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47" y="3595665"/>
            <a:ext cx="5933478" cy="3298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GB" altLang="zh-CN"/>
              <a:t>Sex linkage: haemophilia</a:t>
            </a:r>
            <a:endParaRPr lang="en-GB" altLang="zh-CN"/>
          </a:p>
        </p:txBody>
      </p:sp>
      <p:pic>
        <p:nvPicPr>
          <p:cNvPr id="34847" name="Picture 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1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8" name="Picture 1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49" name="Picture 6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51" name="ShockwaveFlash1JPG" descr="inheritance_8_haemophilia_DropDow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800100"/>
            <a:ext cx="8699500" cy="5308600"/>
          </a:xfrm>
          <a:prstGeom prst="rect">
            <a:avLst/>
          </a:prstGeom>
          <a:noFill/>
          <a:ln w="25400">
            <a:noFill/>
          </a:ln>
        </p:spPr>
      </p:pic>
    </p:spTree>
    <p:controls>
      <mc:AlternateContent xmlns:mc="http://schemas.openxmlformats.org/markup-compatibility/2006">
        <mc:Choice xmlns:v="urn:schemas-microsoft-com:vml" Requires="v">
          <p:control spid="1027" name="" r:id="rId5" imgW="8699500" imgH="5308600"/>
        </mc:Choice>
        <mc:Fallback>
          <p:control name="" r:id="rId5" imgW="8699500" imgH="5308600">
            <p:pic>
              <p:nvPicPr>
                <p:cNvPr id="0" name="Host Control  102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36725" y="800100"/>
                  <a:ext cx="8699500" cy="53086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control>
        </mc:Fallback>
      </mc:AlternateContent>
    </p:controls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Haemophilia in the Royal Family</a:t>
            </a:r>
            <a:endParaRPr lang="en-GB" altLang="zh-CN"/>
          </a:p>
        </p:txBody>
      </p:sp>
      <p:pic>
        <p:nvPicPr>
          <p:cNvPr id="240645" name="Picture 15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5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46" name="Picture 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0648" name="ShockwaveFlash1JPG" descr="inheritance_9_haemophilia_2_Drop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5" y="800100"/>
            <a:ext cx="8699500" cy="5308600"/>
          </a:xfrm>
          <a:prstGeom prst="rect">
            <a:avLst/>
          </a:prstGeom>
          <a:noFill/>
          <a:ln w="25400">
            <a:noFill/>
          </a:ln>
        </p:spPr>
      </p:pic>
    </p:spTree>
    <p:controls>
      <mc:AlternateContent xmlns:mc="http://schemas.openxmlformats.org/markup-compatibility/2006">
        <mc:Choice xmlns:v="urn:schemas-microsoft-com:vml" Requires="v">
          <p:control spid="3075" name="" r:id="rId4" imgW="8699500" imgH="5308600"/>
        </mc:Choice>
        <mc:Fallback>
          <p:control name="" r:id="rId4" imgW="8699500" imgH="5308600">
            <p:pic>
              <p:nvPicPr>
                <p:cNvPr id="0" name="Host Control  307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6725" y="800100"/>
                  <a:ext cx="8699500" cy="53086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control>
        </mc:Fallback>
      </mc:AlternateContent>
    </p:controls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Sex linkage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3157" y="1878215"/>
            <a:ext cx="9605686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man who is red-green </a:t>
            </a:r>
            <a:r>
              <a:rPr lang="en-US" altLang="zh-CN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 marries a woman with normal vision. What is the chance that the couple’s next child will be a </a:t>
            </a:r>
            <a:r>
              <a:rPr lang="en-US" altLang="zh-CN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colour</a:t>
            </a: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-blind boy?</a:t>
            </a:r>
            <a:endParaRPr lang="en-US" altLang="zh-CN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feedback-1311638_640.png"/>
          <p:cNvPicPr>
            <a:picLocks noChangeAspect="1"/>
          </p:cNvPicPr>
          <p:nvPr/>
        </p:nvPicPr>
        <p:blipFill rotWithShape="1">
          <a:blip r:embed="rId1" cstate="print">
            <a:lum bright="70000" contrast="-70000"/>
          </a:blip>
          <a:srcRect/>
          <a:stretch>
            <a:fillRect/>
          </a:stretch>
        </p:blipFill>
        <p:spPr>
          <a:xfrm>
            <a:off x="880536" y="1068106"/>
            <a:ext cx="10823785" cy="5549775"/>
          </a:xfrm>
          <a:prstGeom prst="rect">
            <a:avLst/>
          </a:prstGeom>
        </p:spPr>
      </p:pic>
      <p:sp>
        <p:nvSpPr>
          <p:cNvPr id="25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685800" indent="-685800">
              <a:buFont typeface="+mj-lt"/>
              <a:buAutoNum type="arabicPeriod"/>
            </a:pPr>
            <a:r>
              <a:rPr lang="en-US" sz="4800" dirty="0"/>
              <a:t>An allele is a version of a gene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There are 23 pairs of chromosomes in a human cell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Dominant alleles have a capital letter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Homozygous individuals have different alleles for a gene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The genotype is the characteristic expressed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The phenotype is the combination of alleles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Males have an X and Y chromosome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US" sz="4800" dirty="0"/>
              <a:t>You use a Punnett square to combine alleles in a diagram</a:t>
            </a:r>
            <a:endParaRPr lang="en-US" sz="4800" dirty="0"/>
          </a:p>
          <a:p>
            <a:pPr marL="685800" indent="-685800">
              <a:buFont typeface="+mj-lt"/>
              <a:buAutoNum type="arabicPeriod"/>
            </a:pPr>
            <a:r>
              <a:rPr lang="en-GB" sz="4800" dirty="0"/>
              <a:t>Pedigree charts show the family history of a characteristic</a:t>
            </a:r>
            <a:endParaRPr lang="en-GB" sz="4800" dirty="0"/>
          </a:p>
          <a:p>
            <a:pPr marL="685800" indent="-685800">
              <a:buFont typeface="+mj-lt"/>
              <a:buAutoNum type="arabicPeriod"/>
            </a:pPr>
            <a:r>
              <a:rPr lang="en-GB" sz="4800" dirty="0"/>
              <a:t>Most characteristics are coded for by one gene</a:t>
            </a:r>
            <a:endParaRPr lang="en-GB" sz="4800" dirty="0"/>
          </a:p>
          <a:p>
            <a:pPr marL="685800" indent="-685800">
              <a:buFont typeface="+mj-lt"/>
              <a:buAutoNum type="arabicPeriod"/>
            </a:pPr>
            <a:endParaRPr lang="en-GB" sz="4800" dirty="0"/>
          </a:p>
          <a:p>
            <a:pPr marL="685800" indent="-685800">
              <a:buFont typeface="+mj-lt"/>
              <a:buAutoNum type="arabicPeriod"/>
            </a:pPr>
            <a:endParaRPr lang="en-US" sz="48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265C-861C-3442-8EF5-8DF0EA85E3C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3b – Inheritance – Genetics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CONCEPT CHECK </a:t>
            </a:r>
            <a:r>
              <a:rPr lang="en-US"/>
              <a:t>–</a:t>
            </a:r>
            <a:r>
              <a:rPr lang="en-GB"/>
              <a:t> True or false?</a:t>
            </a:r>
            <a:endParaRPr lang="en-GB"/>
          </a:p>
        </p:txBody>
      </p:sp>
      <p:pic>
        <p:nvPicPr>
          <p:cNvPr id="19" name="Picture 18" descr="quiz-1799937_640.png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9496214" y="93899"/>
            <a:ext cx="636693" cy="777579"/>
          </a:xfrm>
          <a:prstGeom prst="rect">
            <a:avLst/>
          </a:prstGeom>
        </p:spPr>
      </p:pic>
      <p:pic>
        <p:nvPicPr>
          <p:cNvPr id="9" name="Picture 8" descr="feedback-1311638_640.pn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146568" y="2545384"/>
            <a:ext cx="635287" cy="634283"/>
          </a:xfrm>
          <a:prstGeom prst="rect">
            <a:avLst/>
          </a:prstGeom>
        </p:spPr>
      </p:pic>
      <p:pic>
        <p:nvPicPr>
          <p:cNvPr id="10" name="Picture 9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770212" y="1014667"/>
            <a:ext cx="481489" cy="595744"/>
          </a:xfrm>
          <a:prstGeom prst="rect">
            <a:avLst/>
          </a:prstGeom>
        </p:spPr>
      </p:pic>
      <p:pic>
        <p:nvPicPr>
          <p:cNvPr id="11" name="Picture 10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377348" y="1495419"/>
            <a:ext cx="481489" cy="595744"/>
          </a:xfrm>
          <a:prstGeom prst="rect">
            <a:avLst/>
          </a:prstGeom>
        </p:spPr>
      </p:pic>
      <p:pic>
        <p:nvPicPr>
          <p:cNvPr id="12" name="Picture 11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900094" y="2016811"/>
            <a:ext cx="481489" cy="595744"/>
          </a:xfrm>
          <a:prstGeom prst="rect">
            <a:avLst/>
          </a:prstGeom>
        </p:spPr>
      </p:pic>
      <p:pic>
        <p:nvPicPr>
          <p:cNvPr id="13" name="Picture 12" descr="feedback-1311638_640.pn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108151" y="2994605"/>
            <a:ext cx="635287" cy="634283"/>
          </a:xfrm>
          <a:prstGeom prst="rect">
            <a:avLst/>
          </a:prstGeom>
        </p:spPr>
      </p:pic>
      <p:pic>
        <p:nvPicPr>
          <p:cNvPr id="14" name="Picture 13" descr="feedback-1311638_640.pn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986231" y="3629025"/>
            <a:ext cx="635287" cy="634283"/>
          </a:xfrm>
          <a:prstGeom prst="rect">
            <a:avLst/>
          </a:prstGeom>
        </p:spPr>
      </p:pic>
      <p:pic>
        <p:nvPicPr>
          <p:cNvPr id="15" name="Picture 14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696334" y="4142663"/>
            <a:ext cx="481489" cy="595744"/>
          </a:xfrm>
          <a:prstGeom prst="rect">
            <a:avLst/>
          </a:prstGeom>
        </p:spPr>
      </p:pic>
      <p:pic>
        <p:nvPicPr>
          <p:cNvPr id="16" name="Picture 15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382868" y="4534833"/>
            <a:ext cx="481489" cy="595744"/>
          </a:xfrm>
          <a:prstGeom prst="rect">
            <a:avLst/>
          </a:prstGeom>
        </p:spPr>
      </p:pic>
      <p:pic>
        <p:nvPicPr>
          <p:cNvPr id="17" name="Picture 16" descr="feedback-1311638_640.png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529389" y="5216605"/>
            <a:ext cx="481489" cy="595744"/>
          </a:xfrm>
          <a:prstGeom prst="rect">
            <a:avLst/>
          </a:prstGeom>
        </p:spPr>
      </p:pic>
      <p:pic>
        <p:nvPicPr>
          <p:cNvPr id="18" name="Picture 17" descr="feedback-1311638_640.pn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621374" y="5662534"/>
            <a:ext cx="635287" cy="6342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chromosomes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3" y="1325654"/>
            <a:ext cx="4279535" cy="38716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8" y="917337"/>
            <a:ext cx="6183086" cy="42799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16283" y="5469674"/>
            <a:ext cx="654330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Chromosome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thread-like structure of DNA, carrying genetic information in the form of genes.</a:t>
            </a:r>
            <a:endParaRPr lang="en-US" altLang="zh-CN" sz="24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390" y="6069838"/>
            <a:ext cx="2660075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genetic information </a:t>
            </a:r>
            <a:endParaRPr lang="en-US" altLang="zh-CN" sz="2000" dirty="0" smtClean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遗传信息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7395" y="1649151"/>
            <a:ext cx="658044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Each chromosome in a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homologous pair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contains genes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the same characteristic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 the same positions.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198453"/>
            <a:ext cx="4978980" cy="551846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7395" y="3123661"/>
            <a:ext cx="658044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allele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Any of two or more alternative forms of a gene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394" y="4598799"/>
            <a:ext cx="6580447" cy="9531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 refer to these alleles using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letters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as symbols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637" y="5925787"/>
            <a:ext cx="317970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allele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等位基因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letter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字母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393" y="1238778"/>
            <a:ext cx="6580447" cy="2245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homozygous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two identical alleles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of a particular gene (e.g. GG or gg). Two homozygous individuals that breed together will be </a:t>
            </a:r>
            <a:r>
              <a:rPr lang="en-US" altLang="zh-CN" sz="2800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pure/</a:t>
            </a:r>
            <a:r>
              <a:rPr lang="en-US" altLang="zh-CN" sz="2800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true-breeding</a:t>
            </a:r>
            <a:r>
              <a:rPr lang="zh-CN" altLang="en-US" sz="2800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纯种繁殖</a:t>
            </a:r>
            <a:r>
              <a:rPr lang="en-US" altLang="zh-CN" sz="2800" dirty="0" smtClean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800" dirty="0" smtClean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14" y="2330948"/>
            <a:ext cx="4915586" cy="302937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17393" y="3484138"/>
            <a:ext cx="658044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heterozygous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Having two different alleles of a particular gene ( Gg), not pure-breeding.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637" y="5925787"/>
            <a:ext cx="3179703" cy="70675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homozygous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纯合子的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heterozygous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杂合子的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393" y="1546118"/>
            <a:ext cx="658044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Genotype 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make-up of an organism in terms of the alleles present (e.g. TT or mm).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93" y="911222"/>
            <a:ext cx="4915586" cy="3029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47" y="4000500"/>
            <a:ext cx="3810000" cy="285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7392" y="3485051"/>
            <a:ext cx="6580447" cy="9531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phenotype 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observed features of an organism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637" y="5915627"/>
            <a:ext cx="317970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genotype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基因型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phenotype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表现型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393" y="1546118"/>
            <a:ext cx="6580447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Dominant alleles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 allele that is expressed if it is present (e.g. G)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51" y="2347998"/>
            <a:ext cx="4698449" cy="265514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3488" y="3178403"/>
            <a:ext cx="6580447" cy="18148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recessive alleles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 allele that is only expressed when there is no dominant allele of the gene present (e.g. g)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637" y="5925787"/>
            <a:ext cx="317970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dominant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显性的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recessive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隐性的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8024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222739"/>
            <a:ext cx="33013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  </a:t>
            </a:r>
            <a:r>
              <a:rPr lang="en-US" altLang="zh-CN" sz="2800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87935" y="279213"/>
            <a:ext cx="43354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inheritance</a:t>
            </a:r>
            <a:endParaRPr lang="en-US" altLang="zh-CN" sz="2800" b="1" dirty="0" smtClean="0">
              <a:solidFill>
                <a:schemeClr val="accent1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2177" y="1381519"/>
            <a:ext cx="6580447" cy="39693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codominance alleles</a:t>
            </a:r>
            <a:endParaRPr lang="en-US" altLang="zh-CN" sz="2800" dirty="0" smtClean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neither of a pair of alleles is completely dominant or completely recessive.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They both have an effect on the phenotype.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Co-dominance is the type of dominance where the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offspring show similarity to both the parents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and it is due to the blending</a:t>
            </a:r>
            <a:r>
              <a:rPr lang="zh-CN" altLang="en-US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混合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of alleles.</a:t>
            </a:r>
            <a:endParaRPr lang="en-US" altLang="zh-CN" sz="28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68" y="998028"/>
            <a:ext cx="4515853" cy="58599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1637" y="5925787"/>
            <a:ext cx="317970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codominant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共显的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codominance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共显性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p="http://schemas.openxmlformats.org/presentationml/2006/main">
  <p:tag name="KSO_WM_UNIT_TABLE_BEAUTIFY" val="smartTable{819f10be-7513-4180-8209-bfdc6e7a2f39}"/>
  <p:tag name="TABLE_ENDDRAG_ORIGIN_RECT" val="269*128"/>
  <p:tag name="TABLE_ENDDRAG_RECT" val="345*383*269*128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ZThmNjAzMWJlZjFkMmQwODUwMTJkYzE2ODFiYmFmYTcifQ=="/>
</p:tagLst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2 Biology 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0</TotalTime>
  <Words>8650</Words>
  <Application>WPS 演示</Application>
  <PresentationFormat>宽屏</PresentationFormat>
  <Paragraphs>581</Paragraphs>
  <Slides>37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Arial</vt:lpstr>
      <vt:lpstr>宋体</vt:lpstr>
      <vt:lpstr>Wingdings</vt:lpstr>
      <vt:lpstr>Arial</vt:lpstr>
      <vt:lpstr>Franklin Gothic Book</vt:lpstr>
      <vt:lpstr>Times New Roman</vt:lpstr>
      <vt:lpstr>华文楷体</vt:lpstr>
      <vt:lpstr>楷体</vt:lpstr>
      <vt:lpstr>微软雅黑</vt:lpstr>
      <vt:lpstr>Arial Unicode MS</vt:lpstr>
      <vt:lpstr>Tw Cen MT</vt:lpstr>
      <vt:lpstr>Calibri</vt:lpstr>
      <vt:lpstr>Wingdings</vt:lpstr>
      <vt:lpstr>水滴</vt:lpstr>
      <vt:lpstr>Office Theme</vt:lpstr>
      <vt:lpstr>1_Office Theme</vt:lpstr>
      <vt:lpstr>A2 Biology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Genetic Diagrams – Punnett Squares  3.18 describe patterns of monohybrid inheritance using a genetic diagram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CROSS 3.18 describe patterns of monohybrid inheritance using a genetic diagram</vt:lpstr>
      <vt:lpstr>TEST CROSS 3.18 describe patterns of monohybrid inheritance using a genetic diagram</vt:lpstr>
      <vt:lpstr>Pedigree Charts系谱图 3.19 understand how to interpret family pedigrees</vt:lpstr>
      <vt:lpstr>Example (Dominant or Recessive)  3.19 understand how to interpret family pedigrees</vt:lpstr>
      <vt:lpstr>Example (Dominant or Recessive)  3.19 understand how to interpret family pedigrees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Sex linkage: haemophilia</vt:lpstr>
      <vt:lpstr>Haemophilia in the Royal Family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师胜</dc:creator>
  <cp:lastModifiedBy>predator</cp:lastModifiedBy>
  <cp:revision>1434</cp:revision>
  <cp:lastPrinted>2017-09-14T00:32:00Z</cp:lastPrinted>
  <dcterms:created xsi:type="dcterms:W3CDTF">2016-09-21T15:49:00Z</dcterms:created>
  <dcterms:modified xsi:type="dcterms:W3CDTF">2023-11-21T14:06:21Z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F4FD628073D9485FABA08F8C6D854CCE_13</vt:lpwstr>
  </property>
  <property fmtid="{D5CDD505-2E9C-101B-9397-08002B2CF9AE}" pid="3" name="KSOProductBuildVer">
    <vt:lpwstr>2052-12.1.0.15374</vt:lpwstr>
  </property>
</Properties>
</file>